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351" r:id="rId3"/>
    <p:sldId id="329" r:id="rId4"/>
    <p:sldId id="335" r:id="rId5"/>
    <p:sldId id="339" r:id="rId6"/>
    <p:sldId id="340" r:id="rId7"/>
    <p:sldId id="341" r:id="rId8"/>
    <p:sldId id="342" r:id="rId9"/>
    <p:sldId id="352" r:id="rId10"/>
    <p:sldId id="328" r:id="rId11"/>
    <p:sldId id="262" r:id="rId12"/>
    <p:sldId id="296" r:id="rId13"/>
    <p:sldId id="298" r:id="rId14"/>
    <p:sldId id="353" r:id="rId15"/>
    <p:sldId id="307" r:id="rId16"/>
    <p:sldId id="308" r:id="rId17"/>
    <p:sldId id="309" r:id="rId18"/>
    <p:sldId id="354" r:id="rId19"/>
    <p:sldId id="327" r:id="rId20"/>
    <p:sldId id="326" r:id="rId21"/>
    <p:sldId id="312" r:id="rId22"/>
    <p:sldId id="330" r:id="rId23"/>
    <p:sldId id="332" r:id="rId24"/>
    <p:sldId id="316" r:id="rId25"/>
    <p:sldId id="355" r:id="rId2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p:scale>
          <a:sx n="78" d="100"/>
          <a:sy n="78" d="100"/>
        </p:scale>
        <p:origin x="-270" y="198"/>
      </p:cViewPr>
      <p:guideLst>
        <p:guide orient="horz" pos="2160"/>
        <p:guide pos="2880"/>
      </p:guideLst>
    </p:cSldViewPr>
  </p:slideViewPr>
  <p:outlineViewPr>
    <p:cViewPr>
      <p:scale>
        <a:sx n="33" d="100"/>
        <a:sy n="33" d="100"/>
      </p:scale>
      <p:origin x="0" y="2532"/>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BEF4E-04AA-4874-A89D-2DD757DCDF65}"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bg-BG"/>
        </a:p>
      </dgm:t>
    </dgm:pt>
    <dgm:pt modelId="{9B12259F-41A2-4E60-9B66-61D9296BCADE}">
      <dgm:prSet custT="1"/>
      <dgm:spPr/>
      <dgm:t>
        <a:bodyPr/>
        <a:lstStyle/>
        <a:p>
          <a:pPr rtl="0"/>
          <a:r>
            <a:rPr lang="bg-BG" sz="2800" dirty="0" smtClean="0"/>
            <a:t>Допълнителни познания и опит трябва да бъдат натрупани и обменени  между държавите членки, относно</a:t>
          </a:r>
          <a:r>
            <a:rPr lang="en-US" sz="2800" dirty="0" smtClean="0"/>
            <a:t> … </a:t>
          </a:r>
          <a:r>
            <a:rPr lang="bg-BG" sz="2800" b="1" dirty="0" smtClean="0">
              <a:solidFill>
                <a:srgbClr val="FF0000"/>
              </a:solidFill>
            </a:rPr>
            <a:t>ефективното използване на генеричните и биоподобните лекарства</a:t>
          </a:r>
          <a:r>
            <a:rPr lang="en-US" sz="2800" dirty="0" smtClean="0">
              <a:solidFill>
                <a:srgbClr val="0070C0"/>
              </a:solidFill>
            </a:rPr>
            <a:t> </a:t>
          </a:r>
          <a:endParaRPr lang="bg-BG" sz="2800" dirty="0">
            <a:solidFill>
              <a:srgbClr val="0070C0"/>
            </a:solidFill>
          </a:endParaRPr>
        </a:p>
      </dgm:t>
    </dgm:pt>
    <dgm:pt modelId="{C5C9D74F-525F-4899-8131-33BA07486ECF}" type="parTrans" cxnId="{C8DFDA9A-B79B-49E3-BE22-E20C4B808F0D}">
      <dgm:prSet/>
      <dgm:spPr/>
      <dgm:t>
        <a:bodyPr/>
        <a:lstStyle/>
        <a:p>
          <a:endParaRPr lang="bg-BG"/>
        </a:p>
      </dgm:t>
    </dgm:pt>
    <dgm:pt modelId="{1E521186-C134-4E93-AA7B-1973ABC2011E}" type="sibTrans" cxnId="{C8DFDA9A-B79B-49E3-BE22-E20C4B808F0D}">
      <dgm:prSet/>
      <dgm:spPr/>
      <dgm:t>
        <a:bodyPr/>
        <a:lstStyle/>
        <a:p>
          <a:endParaRPr lang="bg-BG"/>
        </a:p>
      </dgm:t>
    </dgm:pt>
    <dgm:pt modelId="{59E37E55-29A5-43D1-BAFA-0DAE19A90F41}">
      <dgm:prSet custT="1"/>
      <dgm:spPr/>
      <dgm:t>
        <a:bodyPr/>
        <a:lstStyle/>
        <a:p>
          <a:pPr rtl="0"/>
          <a:r>
            <a:rPr lang="bg-BG" sz="2800" dirty="0" smtClean="0"/>
            <a:t>Националните системи по ценообразуване и реимбурсиране трябва да бъдат свързани </a:t>
          </a:r>
          <a:r>
            <a:rPr lang="bg-BG" sz="2800" b="1" dirty="0" smtClean="0">
              <a:solidFill>
                <a:srgbClr val="FF0000"/>
              </a:solidFill>
            </a:rPr>
            <a:t>със системи за оценка на истинската стойност</a:t>
          </a:r>
          <a:r>
            <a:rPr lang="bg-BG" sz="2800" dirty="0" smtClean="0">
              <a:solidFill>
                <a:srgbClr val="FF0000"/>
              </a:solidFill>
            </a:rPr>
            <a:t> </a:t>
          </a:r>
          <a:r>
            <a:rPr lang="bg-BG" sz="2800" dirty="0" smtClean="0"/>
            <a:t>на лекарствата, за постигане на </a:t>
          </a:r>
          <a:r>
            <a:rPr lang="bg-BG" sz="2800" b="1" dirty="0" smtClean="0">
              <a:solidFill>
                <a:srgbClr val="FF0000"/>
              </a:solidFill>
            </a:rPr>
            <a:t>балансиран</a:t>
          </a:r>
          <a:r>
            <a:rPr lang="bg-BG" sz="2800" dirty="0" smtClean="0"/>
            <a:t> модел на разходи на обществените фондове</a:t>
          </a:r>
        </a:p>
      </dgm:t>
    </dgm:pt>
    <dgm:pt modelId="{97D4E645-33B8-487A-BF20-9DE16FE3703F}" type="parTrans" cxnId="{090C9D1B-E75D-43BA-AA36-FEEF6121D883}">
      <dgm:prSet/>
      <dgm:spPr/>
      <dgm:t>
        <a:bodyPr/>
        <a:lstStyle/>
        <a:p>
          <a:endParaRPr lang="bg-BG"/>
        </a:p>
      </dgm:t>
    </dgm:pt>
    <dgm:pt modelId="{6AEFC4CF-97C5-48E2-9305-10567815CDD9}" type="sibTrans" cxnId="{090C9D1B-E75D-43BA-AA36-FEEF6121D883}">
      <dgm:prSet/>
      <dgm:spPr/>
      <dgm:t>
        <a:bodyPr/>
        <a:lstStyle/>
        <a:p>
          <a:endParaRPr lang="bg-BG"/>
        </a:p>
      </dgm:t>
    </dgm:pt>
    <dgm:pt modelId="{F5D91544-F059-440F-A063-8A185053287C}" type="pres">
      <dgm:prSet presAssocID="{BDBBEF4E-04AA-4874-A89D-2DD757DCDF65}" presName="linear" presStyleCnt="0">
        <dgm:presLayoutVars>
          <dgm:animLvl val="lvl"/>
          <dgm:resizeHandles val="exact"/>
        </dgm:presLayoutVars>
      </dgm:prSet>
      <dgm:spPr/>
      <dgm:t>
        <a:bodyPr/>
        <a:lstStyle/>
        <a:p>
          <a:endParaRPr lang="bg-BG"/>
        </a:p>
      </dgm:t>
    </dgm:pt>
    <dgm:pt modelId="{C5A0D5D8-E9D5-48B0-AE3B-C14FC2FC6280}" type="pres">
      <dgm:prSet presAssocID="{9B12259F-41A2-4E60-9B66-61D9296BCADE}" presName="parentText" presStyleLbl="node1" presStyleIdx="0" presStyleCnt="2">
        <dgm:presLayoutVars>
          <dgm:chMax val="0"/>
          <dgm:bulletEnabled val="1"/>
        </dgm:presLayoutVars>
      </dgm:prSet>
      <dgm:spPr/>
      <dgm:t>
        <a:bodyPr/>
        <a:lstStyle/>
        <a:p>
          <a:endParaRPr lang="bg-BG"/>
        </a:p>
      </dgm:t>
    </dgm:pt>
    <dgm:pt modelId="{9758661C-2057-4BA9-B282-FB60A683E5DB}" type="pres">
      <dgm:prSet presAssocID="{1E521186-C134-4E93-AA7B-1973ABC2011E}" presName="spacer" presStyleCnt="0"/>
      <dgm:spPr/>
    </dgm:pt>
    <dgm:pt modelId="{7A450D9C-C5AE-48D4-B302-D2EB0C9D2AA5}" type="pres">
      <dgm:prSet presAssocID="{59E37E55-29A5-43D1-BAFA-0DAE19A90F41}" presName="parentText" presStyleLbl="node1" presStyleIdx="1" presStyleCnt="2">
        <dgm:presLayoutVars>
          <dgm:chMax val="0"/>
          <dgm:bulletEnabled val="1"/>
        </dgm:presLayoutVars>
      </dgm:prSet>
      <dgm:spPr/>
      <dgm:t>
        <a:bodyPr/>
        <a:lstStyle/>
        <a:p>
          <a:endParaRPr lang="bg-BG"/>
        </a:p>
      </dgm:t>
    </dgm:pt>
  </dgm:ptLst>
  <dgm:cxnLst>
    <dgm:cxn modelId="{99432181-A676-4305-B5E3-16A5E7DC83B8}" type="presOf" srcId="{BDBBEF4E-04AA-4874-A89D-2DD757DCDF65}" destId="{F5D91544-F059-440F-A063-8A185053287C}" srcOrd="0" destOrd="0" presId="urn:microsoft.com/office/officeart/2005/8/layout/vList2"/>
    <dgm:cxn modelId="{090C9D1B-E75D-43BA-AA36-FEEF6121D883}" srcId="{BDBBEF4E-04AA-4874-A89D-2DD757DCDF65}" destId="{59E37E55-29A5-43D1-BAFA-0DAE19A90F41}" srcOrd="1" destOrd="0" parTransId="{97D4E645-33B8-487A-BF20-9DE16FE3703F}" sibTransId="{6AEFC4CF-97C5-48E2-9305-10567815CDD9}"/>
    <dgm:cxn modelId="{F4DCD063-CA05-40A6-9A1B-9F45734A8145}" type="presOf" srcId="{9B12259F-41A2-4E60-9B66-61D9296BCADE}" destId="{C5A0D5D8-E9D5-48B0-AE3B-C14FC2FC6280}" srcOrd="0" destOrd="0" presId="urn:microsoft.com/office/officeart/2005/8/layout/vList2"/>
    <dgm:cxn modelId="{84531318-12E4-4BA7-AB8F-5DE822F56913}" type="presOf" srcId="{59E37E55-29A5-43D1-BAFA-0DAE19A90F41}" destId="{7A450D9C-C5AE-48D4-B302-D2EB0C9D2AA5}" srcOrd="0" destOrd="0" presId="urn:microsoft.com/office/officeart/2005/8/layout/vList2"/>
    <dgm:cxn modelId="{C8DFDA9A-B79B-49E3-BE22-E20C4B808F0D}" srcId="{BDBBEF4E-04AA-4874-A89D-2DD757DCDF65}" destId="{9B12259F-41A2-4E60-9B66-61D9296BCADE}" srcOrd="0" destOrd="0" parTransId="{C5C9D74F-525F-4899-8131-33BA07486ECF}" sibTransId="{1E521186-C134-4E93-AA7B-1973ABC2011E}"/>
    <dgm:cxn modelId="{E1EE2D1D-D698-43D4-9950-8879413DBA93}" type="presParOf" srcId="{F5D91544-F059-440F-A063-8A185053287C}" destId="{C5A0D5D8-E9D5-48B0-AE3B-C14FC2FC6280}" srcOrd="0" destOrd="0" presId="urn:microsoft.com/office/officeart/2005/8/layout/vList2"/>
    <dgm:cxn modelId="{C0A3E0BF-E1BE-4A85-8A7E-80E99E40F08C}" type="presParOf" srcId="{F5D91544-F059-440F-A063-8A185053287C}" destId="{9758661C-2057-4BA9-B282-FB60A683E5DB}" srcOrd="1" destOrd="0" presId="urn:microsoft.com/office/officeart/2005/8/layout/vList2"/>
    <dgm:cxn modelId="{E209F857-5C5E-4AE2-B44C-872E80CC8AAE}" type="presParOf" srcId="{F5D91544-F059-440F-A063-8A185053287C}" destId="{7A450D9C-C5AE-48D4-B302-D2EB0C9D2A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0D5D8-E9D5-48B0-AE3B-C14FC2FC6280}">
      <dsp:nvSpPr>
        <dsp:cNvPr id="0" name=""/>
        <dsp:cNvSpPr/>
      </dsp:nvSpPr>
      <dsp:spPr>
        <a:xfrm>
          <a:off x="0" y="223"/>
          <a:ext cx="8208962" cy="219393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g-BG" sz="2800" kern="1200" dirty="0" smtClean="0"/>
            <a:t>Допълнителни познания и опит трябва да бъдат натрупани и обменени  между държавите членки, относно</a:t>
          </a:r>
          <a:r>
            <a:rPr lang="en-US" sz="2800" kern="1200" dirty="0" smtClean="0"/>
            <a:t> … </a:t>
          </a:r>
          <a:r>
            <a:rPr lang="bg-BG" sz="2800" b="1" kern="1200" dirty="0" smtClean="0">
              <a:solidFill>
                <a:srgbClr val="FF0000"/>
              </a:solidFill>
            </a:rPr>
            <a:t>ефективното използване на генеричните и биоподобните лекарства</a:t>
          </a:r>
          <a:r>
            <a:rPr lang="en-US" sz="2800" kern="1200" dirty="0" smtClean="0">
              <a:solidFill>
                <a:srgbClr val="0070C0"/>
              </a:solidFill>
            </a:rPr>
            <a:t> </a:t>
          </a:r>
          <a:endParaRPr lang="bg-BG" sz="2800" kern="1200" dirty="0">
            <a:solidFill>
              <a:srgbClr val="0070C0"/>
            </a:solidFill>
          </a:endParaRPr>
        </a:p>
      </dsp:txBody>
      <dsp:txXfrm>
        <a:off x="107099" y="107322"/>
        <a:ext cx="7994764" cy="1979740"/>
      </dsp:txXfrm>
    </dsp:sp>
    <dsp:sp modelId="{7A450D9C-C5AE-48D4-B302-D2EB0C9D2AA5}">
      <dsp:nvSpPr>
        <dsp:cNvPr id="0" name=""/>
        <dsp:cNvSpPr/>
      </dsp:nvSpPr>
      <dsp:spPr>
        <a:xfrm>
          <a:off x="0" y="2207043"/>
          <a:ext cx="8208962" cy="219393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g-BG" sz="2800" kern="1200" dirty="0" smtClean="0"/>
            <a:t>Националните системи по ценообразуване и реимбурсиране трябва да бъдат свързани </a:t>
          </a:r>
          <a:r>
            <a:rPr lang="bg-BG" sz="2800" b="1" kern="1200" dirty="0" smtClean="0">
              <a:solidFill>
                <a:srgbClr val="FF0000"/>
              </a:solidFill>
            </a:rPr>
            <a:t>със системи за оценка на истинската стойност</a:t>
          </a:r>
          <a:r>
            <a:rPr lang="bg-BG" sz="2800" kern="1200" dirty="0" smtClean="0">
              <a:solidFill>
                <a:srgbClr val="FF0000"/>
              </a:solidFill>
            </a:rPr>
            <a:t> </a:t>
          </a:r>
          <a:r>
            <a:rPr lang="bg-BG" sz="2800" kern="1200" dirty="0" smtClean="0"/>
            <a:t>на лекарствата, за постигане на </a:t>
          </a:r>
          <a:r>
            <a:rPr lang="bg-BG" sz="2800" b="1" kern="1200" dirty="0" smtClean="0">
              <a:solidFill>
                <a:srgbClr val="FF0000"/>
              </a:solidFill>
            </a:rPr>
            <a:t>балансиран</a:t>
          </a:r>
          <a:r>
            <a:rPr lang="bg-BG" sz="2800" kern="1200" dirty="0" smtClean="0"/>
            <a:t> модел на разходи на обществените фондове</a:t>
          </a:r>
        </a:p>
      </dsp:txBody>
      <dsp:txXfrm>
        <a:off x="107099" y="2314142"/>
        <a:ext cx="7994764" cy="1979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1AFE-FE92-4F61-9DE7-26DDEC8F014B}" type="datetimeFigureOut">
              <a:rPr lang="en-US" smtClean="0"/>
              <a:t>11/28/2013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0056C-F39C-4F12-B533-1B4879BD3F45}" type="slidenum">
              <a:rPr lang="en-US" smtClean="0"/>
              <a:t>‹#›</a:t>
            </a:fld>
            <a:endParaRPr lang="en-US"/>
          </a:p>
        </p:txBody>
      </p:sp>
    </p:spTree>
    <p:extLst>
      <p:ext uri="{BB962C8B-B14F-4D97-AF65-F5344CB8AC3E}">
        <p14:creationId xmlns:p14="http://schemas.microsoft.com/office/powerpoint/2010/main" val="296829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5ED85CEF-9E2A-41E0-AA6B-23F678EB1EE9}" type="datetimeFigureOut">
              <a:rPr lang="bg-BG" smtClean="0"/>
              <a:t>28.11.2013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E5AAE1-C66E-4CDA-890C-E15EDCC39525}" type="slidenum">
              <a:rPr lang="bg-BG" smtClean="0"/>
              <a:t>‹#›</a:t>
            </a:fld>
            <a:endParaRPr lang="bg-BG"/>
          </a:p>
        </p:txBody>
      </p:sp>
      <p:pic>
        <p:nvPicPr>
          <p:cNvPr id="1026" name="Picture 2" descr="E:\Users\AMiteva\Desktop\Print screen\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551" y="332657"/>
            <a:ext cx="1524027" cy="1308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92280" y="389541"/>
            <a:ext cx="1296144" cy="131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83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ED85CEF-9E2A-41E0-AA6B-23F678EB1EE9}" type="datetimeFigureOut">
              <a:rPr lang="bg-BG" smtClean="0"/>
              <a:t>28.11.2013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412596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ED85CEF-9E2A-41E0-AA6B-23F678EB1EE9}" type="datetimeFigureOut">
              <a:rPr lang="bg-BG" smtClean="0"/>
              <a:t>28.11.2013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178862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ED85CEF-9E2A-41E0-AA6B-23F678EB1EE9}" type="datetimeFigureOut">
              <a:rPr lang="bg-BG" smtClean="0"/>
              <a:t>28.11.2013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371184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85CEF-9E2A-41E0-AA6B-23F678EB1EE9}" type="datetimeFigureOut">
              <a:rPr lang="bg-BG" smtClean="0"/>
              <a:t>28.11.2013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171642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5ED85CEF-9E2A-41E0-AA6B-23F678EB1EE9}" type="datetimeFigureOut">
              <a:rPr lang="bg-BG" smtClean="0"/>
              <a:t>28.11.2013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234105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5ED85CEF-9E2A-41E0-AA6B-23F678EB1EE9}" type="datetimeFigureOut">
              <a:rPr lang="bg-BG" smtClean="0"/>
              <a:t>28.11.2013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324879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5ED85CEF-9E2A-41E0-AA6B-23F678EB1EE9}" type="datetimeFigureOut">
              <a:rPr lang="bg-BG" smtClean="0"/>
              <a:t>28.11.2013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54372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85CEF-9E2A-41E0-AA6B-23F678EB1EE9}" type="datetimeFigureOut">
              <a:rPr lang="bg-BG" smtClean="0"/>
              <a:t>28.11.2013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259108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85CEF-9E2A-41E0-AA6B-23F678EB1EE9}" type="datetimeFigureOut">
              <a:rPr lang="bg-BG" smtClean="0"/>
              <a:t>28.11.2013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226285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85CEF-9E2A-41E0-AA6B-23F678EB1EE9}" type="datetimeFigureOut">
              <a:rPr lang="bg-BG" smtClean="0"/>
              <a:t>28.11.2013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CE5AAE1-C66E-4CDA-890C-E15EDCC39525}" type="slidenum">
              <a:rPr lang="bg-BG" smtClean="0"/>
              <a:t>‹#›</a:t>
            </a:fld>
            <a:endParaRPr lang="bg-BG"/>
          </a:p>
        </p:txBody>
      </p:sp>
    </p:spTree>
    <p:extLst>
      <p:ext uri="{BB962C8B-B14F-4D97-AF65-F5344CB8AC3E}">
        <p14:creationId xmlns:p14="http://schemas.microsoft.com/office/powerpoint/2010/main" val="18625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85CEF-9E2A-41E0-AA6B-23F678EB1EE9}" type="datetimeFigureOut">
              <a:rPr lang="bg-BG" smtClean="0"/>
              <a:t>28.11.2013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AAE1-C66E-4CDA-890C-E15EDCC39525}" type="slidenum">
              <a:rPr lang="bg-BG" smtClean="0"/>
              <a:t>‹#›</a:t>
            </a:fld>
            <a:endParaRPr lang="bg-BG"/>
          </a:p>
        </p:txBody>
      </p:sp>
    </p:spTree>
    <p:extLst>
      <p:ext uri="{BB962C8B-B14F-4D97-AF65-F5344CB8AC3E}">
        <p14:creationId xmlns:p14="http://schemas.microsoft.com/office/powerpoint/2010/main" val="3619021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3528392"/>
          </a:xfrm>
        </p:spPr>
        <p:txBody>
          <a:bodyPr>
            <a:normAutofit fontScale="90000"/>
          </a:bodyPr>
          <a:lstStyle/>
          <a:p>
            <a:r>
              <a:rPr lang="bg-BG" sz="4200" b="1" dirty="0" smtClean="0">
                <a:solidFill>
                  <a:srgbClr val="002060"/>
                </a:solidFill>
              </a:rPr>
              <a:t>Оценка на здравните технологии</a:t>
            </a:r>
            <a:r>
              <a:rPr lang="bg-BG" sz="4200" dirty="0" smtClean="0">
                <a:solidFill>
                  <a:srgbClr val="002060"/>
                </a:solidFill>
              </a:rPr>
              <a:t/>
            </a:r>
            <a:br>
              <a:rPr lang="bg-BG" sz="4200" dirty="0" smtClean="0">
                <a:solidFill>
                  <a:srgbClr val="002060"/>
                </a:solidFill>
              </a:rPr>
            </a:br>
            <a:r>
              <a:rPr lang="bg-BG" sz="4200" b="1" dirty="0" smtClean="0">
                <a:solidFill>
                  <a:srgbClr val="002060"/>
                </a:solidFill>
              </a:rPr>
              <a:t>Научни принципи и приложение </a:t>
            </a:r>
            <a:br>
              <a:rPr lang="bg-BG" sz="4200" b="1" dirty="0" smtClean="0">
                <a:solidFill>
                  <a:srgbClr val="002060"/>
                </a:solidFill>
              </a:rPr>
            </a:br>
            <a:r>
              <a:rPr lang="bg-BG" sz="4200" b="1" dirty="0">
                <a:solidFill>
                  <a:srgbClr val="002060"/>
                </a:solidFill>
              </a:rPr>
              <a:t/>
            </a:r>
            <a:br>
              <a:rPr lang="bg-BG" sz="4200" b="1" dirty="0">
                <a:solidFill>
                  <a:srgbClr val="002060"/>
                </a:solidFill>
              </a:rPr>
            </a:br>
            <a:r>
              <a:rPr lang="bg-BG" sz="4200" b="1" dirty="0" smtClean="0">
                <a:solidFill>
                  <a:srgbClr val="002060"/>
                </a:solidFill>
              </a:rPr>
              <a:t> Гледна точка на генеричната фармацевтична индустрия</a:t>
            </a:r>
            <a:r>
              <a:rPr lang="bg-BG" sz="2400" dirty="0" smtClean="0">
                <a:solidFill>
                  <a:srgbClr val="002060"/>
                </a:solidFill>
              </a:rPr>
              <a:t/>
            </a:r>
            <a:br>
              <a:rPr lang="bg-BG" sz="2400" dirty="0" smtClean="0">
                <a:solidFill>
                  <a:srgbClr val="002060"/>
                </a:solidFill>
              </a:rPr>
            </a:br>
            <a:r>
              <a:rPr lang="en-US" sz="2400" dirty="0" smtClean="0">
                <a:solidFill>
                  <a:srgbClr val="002060"/>
                </a:solidFill>
              </a:rPr>
              <a:t/>
            </a:r>
            <a:br>
              <a:rPr lang="en-US" sz="2400" dirty="0" smtClean="0">
                <a:solidFill>
                  <a:srgbClr val="002060"/>
                </a:solidFill>
              </a:rPr>
            </a:br>
            <a:r>
              <a:rPr lang="bg-BG" sz="2400" dirty="0" smtClean="0">
                <a:solidFill>
                  <a:srgbClr val="002060"/>
                </a:solidFill>
              </a:rPr>
              <a:t>София, 28 Ноември 2013 </a:t>
            </a:r>
            <a:br>
              <a:rPr lang="bg-BG" sz="2400" dirty="0" smtClean="0">
                <a:solidFill>
                  <a:srgbClr val="002060"/>
                </a:solidFill>
              </a:rPr>
            </a:br>
            <a:endParaRPr lang="bg-BG" sz="2400" dirty="0">
              <a:solidFill>
                <a:srgbClr val="002060"/>
              </a:solidFill>
            </a:endParaRPr>
          </a:p>
        </p:txBody>
      </p:sp>
      <p:sp>
        <p:nvSpPr>
          <p:cNvPr id="3" name="Subtitle 2"/>
          <p:cNvSpPr>
            <a:spLocks noGrp="1"/>
          </p:cNvSpPr>
          <p:nvPr>
            <p:ph type="subTitle" idx="1"/>
          </p:nvPr>
        </p:nvSpPr>
        <p:spPr>
          <a:xfrm>
            <a:off x="5004048" y="5373216"/>
            <a:ext cx="3744416" cy="1080120"/>
          </a:xfrm>
        </p:spPr>
        <p:txBody>
          <a:bodyPr>
            <a:normAutofit fontScale="70000" lnSpcReduction="20000"/>
          </a:bodyPr>
          <a:lstStyle/>
          <a:p>
            <a:r>
              <a:rPr lang="bg-BG" sz="2400" dirty="0" smtClean="0">
                <a:solidFill>
                  <a:srgbClr val="0070C0"/>
                </a:solidFill>
              </a:rPr>
              <a:t>Владимир </a:t>
            </a:r>
            <a:r>
              <a:rPr lang="bg-BG" sz="2400" dirty="0" err="1" smtClean="0">
                <a:solidFill>
                  <a:srgbClr val="0070C0"/>
                </a:solidFill>
              </a:rPr>
              <a:t>Афенлиев</a:t>
            </a:r>
            <a:endParaRPr lang="bg-BG" sz="2400" dirty="0" smtClean="0">
              <a:solidFill>
                <a:srgbClr val="0070C0"/>
              </a:solidFill>
            </a:endParaRPr>
          </a:p>
          <a:p>
            <a:r>
              <a:rPr lang="en-US" sz="2400" dirty="0" smtClean="0">
                <a:solidFill>
                  <a:srgbClr val="0070C0"/>
                </a:solidFill>
              </a:rPr>
              <a:t>Executive Officer EGA</a:t>
            </a:r>
          </a:p>
          <a:p>
            <a:r>
              <a:rPr lang="bg-BG" sz="2400" dirty="0" smtClean="0">
                <a:solidFill>
                  <a:srgbClr val="0070C0"/>
                </a:solidFill>
              </a:rPr>
              <a:t>Директор Бизнес Операции СОФАРМА </a:t>
            </a:r>
            <a:endParaRPr lang="bg-BG" sz="2400" dirty="0">
              <a:solidFill>
                <a:srgbClr val="0070C0"/>
              </a:solidFill>
            </a:endParaRPr>
          </a:p>
        </p:txBody>
      </p:sp>
    </p:spTree>
    <p:extLst>
      <p:ext uri="{BB962C8B-B14F-4D97-AF65-F5344CB8AC3E}">
        <p14:creationId xmlns:p14="http://schemas.microsoft.com/office/powerpoint/2010/main" val="3565571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90656" cy="4178895"/>
          </a:xfrm>
        </p:spPr>
        <p:txBody>
          <a:bodyPr>
            <a:noAutofit/>
          </a:bodyPr>
          <a:lstStyle/>
          <a:p>
            <a:pPr algn="l"/>
            <a:r>
              <a:rPr lang="bg-BG" sz="2400" kern="1200" dirty="0" smtClean="0">
                <a:solidFill>
                  <a:srgbClr val="FF0000"/>
                </a:solidFill>
                <a:effectLst/>
                <a:latin typeface="+mj-lt"/>
                <a:ea typeface="+mj-ea"/>
                <a:cs typeface="+mj-cs"/>
              </a:rPr>
              <a:t>EUnetHTA определя Оценката на здравните технологии (HTA ​​), като</a:t>
            </a:r>
          </a:p>
          <a:p>
            <a:pPr algn="l"/>
            <a:r>
              <a:rPr lang="bg-BG" sz="2400" kern="1200" dirty="0" smtClean="0">
                <a:solidFill>
                  <a:schemeClr val="tx1"/>
                </a:solidFill>
                <a:effectLst/>
                <a:latin typeface="+mj-lt"/>
                <a:ea typeface="+mj-ea"/>
                <a:cs typeface="+mj-cs"/>
              </a:rPr>
              <a:t>&gt; Мултидисциплинарен процес, който обобщава информация относно медицински, социални , икономически и етични въпроси, свързани с използването на технологиите в здравеопазването по систематичен, </a:t>
            </a:r>
            <a:r>
              <a:rPr lang="bg-BG" sz="2400" kern="1200" dirty="0" smtClean="0">
                <a:solidFill>
                  <a:srgbClr val="FF0000"/>
                </a:solidFill>
                <a:effectLst/>
                <a:latin typeface="+mj-lt"/>
                <a:ea typeface="+mj-ea"/>
                <a:cs typeface="+mj-cs"/>
              </a:rPr>
              <a:t>прозрачен, безпристрастен и устойчив</a:t>
            </a:r>
            <a:r>
              <a:rPr lang="bg-BG" sz="2400" kern="1200" dirty="0" smtClean="0">
                <a:solidFill>
                  <a:schemeClr val="tx1"/>
                </a:solidFill>
                <a:effectLst/>
                <a:latin typeface="+mj-lt"/>
                <a:ea typeface="+mj-ea"/>
                <a:cs typeface="+mj-cs"/>
              </a:rPr>
              <a:t> начин</a:t>
            </a:r>
            <a:br>
              <a:rPr lang="bg-BG" sz="2400" kern="1200" dirty="0" smtClean="0">
                <a:solidFill>
                  <a:schemeClr val="tx1"/>
                </a:solidFill>
                <a:effectLst/>
                <a:latin typeface="+mj-lt"/>
                <a:ea typeface="+mj-ea"/>
                <a:cs typeface="+mj-cs"/>
              </a:rPr>
            </a:br>
            <a:endParaRPr lang="bg-BG" sz="2400" kern="1200" dirty="0" smtClean="0">
              <a:solidFill>
                <a:schemeClr val="tx1"/>
              </a:solidFill>
              <a:effectLst/>
              <a:latin typeface="+mj-lt"/>
              <a:ea typeface="+mj-ea"/>
              <a:cs typeface="+mj-cs"/>
            </a:endParaRPr>
          </a:p>
          <a:p>
            <a:pPr algn="l"/>
            <a:r>
              <a:rPr lang="bg-BG" sz="2400" kern="1200" dirty="0" smtClean="0">
                <a:solidFill>
                  <a:schemeClr val="tx1"/>
                </a:solidFill>
                <a:effectLst/>
                <a:latin typeface="+mj-lt"/>
                <a:ea typeface="+mj-ea"/>
                <a:cs typeface="+mj-cs"/>
              </a:rPr>
              <a:t>&gt; Неговата цел е да </a:t>
            </a:r>
            <a:r>
              <a:rPr lang="bg-BG" sz="2400" dirty="0" smtClean="0"/>
              <a:t>подпомага</a:t>
            </a:r>
            <a:r>
              <a:rPr lang="bg-BG" sz="2400" kern="1200" dirty="0" smtClean="0">
                <a:solidFill>
                  <a:schemeClr val="tx1"/>
                </a:solidFill>
                <a:effectLst/>
                <a:latin typeface="+mj-lt"/>
                <a:ea typeface="+mj-ea"/>
                <a:cs typeface="+mj-cs"/>
              </a:rPr>
              <a:t> изработването на безопасни ефективни, </a:t>
            </a:r>
            <a:r>
              <a:rPr lang="bg-BG" sz="2400" kern="1200" dirty="0" smtClean="0">
                <a:solidFill>
                  <a:srgbClr val="FF0000"/>
                </a:solidFill>
                <a:effectLst/>
                <a:latin typeface="+mj-lt"/>
                <a:ea typeface="+mj-ea"/>
                <a:cs typeface="+mj-cs"/>
              </a:rPr>
              <a:t>здравни политики</a:t>
            </a:r>
            <a:r>
              <a:rPr lang="bg-BG" sz="2400" kern="1200" dirty="0" smtClean="0">
                <a:solidFill>
                  <a:schemeClr val="tx1"/>
                </a:solidFill>
                <a:effectLst/>
                <a:latin typeface="+mj-lt"/>
                <a:ea typeface="+mj-ea"/>
                <a:cs typeface="+mj-cs"/>
              </a:rPr>
              <a:t>, в центъра на които са здравните проблеми на гражданите, като се стреми да постигне най-добрата стойност </a:t>
            </a:r>
          </a:p>
          <a:p>
            <a:pPr algn="l"/>
            <a:r>
              <a:rPr lang="bg-BG" sz="2400" kern="1200" dirty="0" smtClean="0">
                <a:solidFill>
                  <a:schemeClr val="tx1"/>
                </a:solidFill>
                <a:effectLst/>
                <a:latin typeface="+mj-lt"/>
                <a:ea typeface="+mj-ea"/>
                <a:cs typeface="+mj-cs"/>
              </a:rPr>
              <a:t> </a:t>
            </a:r>
          </a:p>
          <a:p>
            <a:pPr algn="l"/>
            <a:r>
              <a:rPr lang="bg-BG" sz="2400" kern="1200" dirty="0" smtClean="0">
                <a:solidFill>
                  <a:schemeClr val="tx1"/>
                </a:solidFill>
                <a:effectLst/>
                <a:latin typeface="+mj-lt"/>
                <a:ea typeface="+mj-ea"/>
                <a:cs typeface="+mj-cs"/>
              </a:rPr>
              <a:t>http://www.eunethta.eu</a:t>
            </a:r>
            <a:endParaRPr lang="bg-BG" sz="2400" kern="1200" dirty="0">
              <a:solidFill>
                <a:schemeClr val="tx1"/>
              </a:solidFill>
              <a:effectLst/>
              <a:latin typeface="+mj-lt"/>
              <a:ea typeface="+mj-ea"/>
              <a:cs typeface="+mj-cs"/>
            </a:endParaRPr>
          </a:p>
        </p:txBody>
      </p:sp>
      <p:sp>
        <p:nvSpPr>
          <p:cNvPr id="3" name="Rectangle 2"/>
          <p:cNvSpPr/>
          <p:nvPr/>
        </p:nvSpPr>
        <p:spPr>
          <a:xfrm>
            <a:off x="2123728" y="548680"/>
            <a:ext cx="5040560" cy="830997"/>
          </a:xfrm>
          <a:prstGeom prst="rect">
            <a:avLst/>
          </a:prstGeom>
        </p:spPr>
        <p:txBody>
          <a:bodyPr wrap="square">
            <a:spAutoFit/>
          </a:bodyPr>
          <a:lstStyle/>
          <a:p>
            <a:pPr algn="ctr"/>
            <a:r>
              <a:rPr lang="en-US" sz="2400" dirty="0" smtClean="0">
                <a:solidFill>
                  <a:srgbClr val="002060"/>
                </a:solidFill>
              </a:rPr>
              <a:t> </a:t>
            </a:r>
            <a:r>
              <a:rPr lang="en-US" sz="2400" b="1" dirty="0" smtClean="0">
                <a:solidFill>
                  <a:srgbClr val="002060"/>
                </a:solidFill>
              </a:rPr>
              <a:t>HTA </a:t>
            </a:r>
            <a:endParaRPr lang="bg-BG" sz="2400" b="1" dirty="0" smtClean="0">
              <a:solidFill>
                <a:srgbClr val="002060"/>
              </a:solidFill>
            </a:endParaRPr>
          </a:p>
          <a:p>
            <a:pPr algn="ctr"/>
            <a:r>
              <a:rPr lang="bg-BG" sz="2400" b="1" dirty="0" smtClean="0">
                <a:solidFill>
                  <a:srgbClr val="002060"/>
                </a:solidFill>
              </a:rPr>
              <a:t>(Оценка на Здравните Технологии)</a:t>
            </a:r>
            <a:r>
              <a:rPr lang="en-US" sz="2400" b="1" dirty="0" smtClean="0">
                <a:solidFill>
                  <a:srgbClr val="002060"/>
                </a:solidFill>
              </a:rPr>
              <a:t> </a:t>
            </a:r>
            <a:endParaRPr lang="bg-BG" sz="2400" dirty="0">
              <a:solidFill>
                <a:srgbClr val="002060"/>
              </a:solidFill>
            </a:endParaRPr>
          </a:p>
        </p:txBody>
      </p:sp>
    </p:spTree>
    <p:extLst>
      <p:ext uri="{BB962C8B-B14F-4D97-AF65-F5344CB8AC3E}">
        <p14:creationId xmlns:p14="http://schemas.microsoft.com/office/powerpoint/2010/main" val="214814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5805264"/>
            <a:ext cx="8784976" cy="792088"/>
          </a:xfrm>
        </p:spPr>
        <p:txBody>
          <a:bodyPr>
            <a:normAutofit/>
          </a:bodyPr>
          <a:lstStyle/>
          <a:p>
            <a:r>
              <a:rPr lang="en-US" sz="2000" b="1" dirty="0" smtClean="0">
                <a:solidFill>
                  <a:srgbClr val="FF0000"/>
                </a:solidFill>
              </a:rPr>
              <a:t>IQWIG</a:t>
            </a:r>
            <a:r>
              <a:rPr lang="en-US" sz="2000" dirty="0" smtClean="0"/>
              <a:t> (</a:t>
            </a:r>
            <a:r>
              <a:rPr lang="bg-BG" sz="2000" dirty="0" smtClean="0"/>
              <a:t>Институт за качество и ефикасност в здравеопазването, Германия</a:t>
            </a:r>
            <a:r>
              <a:rPr lang="en-US" sz="2000" dirty="0" smtClean="0"/>
              <a:t>)</a:t>
            </a:r>
            <a:endParaRPr lang="en-US" sz="2000" dirty="0"/>
          </a:p>
        </p:txBody>
      </p:sp>
      <p:pic>
        <p:nvPicPr>
          <p:cNvPr id="3" name="Picture 2"/>
          <p:cNvPicPr/>
          <p:nvPr/>
        </p:nvPicPr>
        <p:blipFill>
          <a:blip r:embed="rId2"/>
          <a:stretch>
            <a:fillRect/>
          </a:stretch>
        </p:blipFill>
        <p:spPr>
          <a:xfrm>
            <a:off x="2555776" y="1916832"/>
            <a:ext cx="6480720" cy="3888432"/>
          </a:xfrm>
          <a:prstGeom prst="rect">
            <a:avLst/>
          </a:prstGeom>
        </p:spPr>
      </p:pic>
      <p:sp>
        <p:nvSpPr>
          <p:cNvPr id="5" name="Rectangle 4"/>
          <p:cNvSpPr/>
          <p:nvPr/>
        </p:nvSpPr>
        <p:spPr>
          <a:xfrm>
            <a:off x="2339752" y="620688"/>
            <a:ext cx="4572000" cy="830997"/>
          </a:xfrm>
          <a:prstGeom prst="rect">
            <a:avLst/>
          </a:prstGeom>
        </p:spPr>
        <p:txBody>
          <a:bodyPr>
            <a:spAutoFit/>
          </a:bodyPr>
          <a:lstStyle/>
          <a:p>
            <a:pPr algn="ctr"/>
            <a:r>
              <a:rPr lang="en-US" sz="2400" dirty="0" smtClean="0">
                <a:solidFill>
                  <a:srgbClr val="002060"/>
                </a:solidFill>
              </a:rPr>
              <a:t> </a:t>
            </a:r>
            <a:r>
              <a:rPr lang="bg-BG" sz="2400" dirty="0" smtClean="0">
                <a:solidFill>
                  <a:srgbClr val="002060"/>
                </a:solidFill>
              </a:rPr>
              <a:t>ОСНОВНИ ПРИНЦИПИ НА </a:t>
            </a:r>
            <a:r>
              <a:rPr lang="en-US" sz="2400" b="1" dirty="0" smtClean="0">
                <a:solidFill>
                  <a:srgbClr val="002060"/>
                </a:solidFill>
              </a:rPr>
              <a:t>HTA </a:t>
            </a:r>
            <a:r>
              <a:rPr lang="bg-BG" sz="2400" dirty="0">
                <a:solidFill>
                  <a:srgbClr val="002060"/>
                </a:solidFill>
              </a:rPr>
              <a:t>(ОЗТ)</a:t>
            </a:r>
          </a:p>
        </p:txBody>
      </p:sp>
      <p:sp>
        <p:nvSpPr>
          <p:cNvPr id="2" name="TextBox 1"/>
          <p:cNvSpPr txBox="1"/>
          <p:nvPr/>
        </p:nvSpPr>
        <p:spPr>
          <a:xfrm>
            <a:off x="179512" y="2852936"/>
            <a:ext cx="304252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g-BG" sz="2400" b="1" dirty="0" smtClean="0"/>
              <a:t>Основни въпроси на НТА</a:t>
            </a:r>
            <a:r>
              <a:rPr lang="en-US" sz="2400" b="1" dirty="0" smtClean="0"/>
              <a:t>(</a:t>
            </a:r>
            <a:r>
              <a:rPr lang="bg-BG" sz="2400" b="1" dirty="0" smtClean="0"/>
              <a:t>ОЗТ</a:t>
            </a:r>
            <a:r>
              <a:rPr lang="en-US" sz="2400" b="1" dirty="0" smtClean="0"/>
              <a:t>)</a:t>
            </a:r>
            <a:r>
              <a:rPr lang="bg-BG" sz="2400" b="1" dirty="0" smtClean="0"/>
              <a:t>:</a:t>
            </a:r>
          </a:p>
          <a:p>
            <a:pPr marL="285750" indent="-285750">
              <a:buFont typeface="Arial" panose="020B0604020202020204" pitchFamily="34" charset="0"/>
              <a:buChar char="•"/>
            </a:pPr>
            <a:r>
              <a:rPr lang="bg-BG" sz="2400" b="1" dirty="0" smtClean="0">
                <a:solidFill>
                  <a:srgbClr val="92D050"/>
                </a:solidFill>
              </a:rPr>
              <a:t>Имаме ли нужда от това лекарство?</a:t>
            </a:r>
          </a:p>
          <a:p>
            <a:pPr marL="285750" indent="-285750">
              <a:buFont typeface="Arial" panose="020B0604020202020204" pitchFamily="34" charset="0"/>
              <a:buChar char="•"/>
            </a:pPr>
            <a:r>
              <a:rPr lang="bg-BG" sz="2400" b="1" dirty="0" smtClean="0">
                <a:solidFill>
                  <a:srgbClr val="92D050"/>
                </a:solidFill>
              </a:rPr>
              <a:t>Цената правилна ли е?</a:t>
            </a:r>
            <a:endParaRPr lang="bg-BG" sz="2400" b="1" dirty="0">
              <a:solidFill>
                <a:srgbClr val="92D050"/>
              </a:solidFill>
            </a:endParaRPr>
          </a:p>
        </p:txBody>
      </p:sp>
    </p:spTree>
    <p:extLst>
      <p:ext uri="{BB962C8B-B14F-4D97-AF65-F5344CB8AC3E}">
        <p14:creationId xmlns:p14="http://schemas.microsoft.com/office/powerpoint/2010/main" val="3565571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587789" y="1844824"/>
            <a:ext cx="6552727" cy="3767172"/>
          </a:xfrm>
          <a:prstGeom prst="rect">
            <a:avLst/>
          </a:prstGeom>
        </p:spPr>
      </p:pic>
      <p:sp>
        <p:nvSpPr>
          <p:cNvPr id="4" name="Rectangle 3"/>
          <p:cNvSpPr/>
          <p:nvPr/>
        </p:nvSpPr>
        <p:spPr>
          <a:xfrm>
            <a:off x="2339752" y="548680"/>
            <a:ext cx="4572000" cy="830997"/>
          </a:xfrm>
          <a:prstGeom prst="rect">
            <a:avLst/>
          </a:prstGeom>
        </p:spPr>
        <p:txBody>
          <a:bodyPr>
            <a:spAutoFit/>
          </a:bodyPr>
          <a:lstStyle/>
          <a:p>
            <a:pPr algn="ctr"/>
            <a:r>
              <a:rPr lang="en-US" sz="2400" dirty="0" smtClean="0">
                <a:solidFill>
                  <a:srgbClr val="002060"/>
                </a:solidFill>
              </a:rPr>
              <a:t> </a:t>
            </a:r>
            <a:r>
              <a:rPr lang="bg-BG" sz="2400" dirty="0" smtClean="0">
                <a:solidFill>
                  <a:srgbClr val="002060"/>
                </a:solidFill>
              </a:rPr>
              <a:t>ОСНОВНИ ПРИНЦИПИ НА </a:t>
            </a:r>
            <a:r>
              <a:rPr lang="en-US" sz="2400" b="1" dirty="0" smtClean="0">
                <a:solidFill>
                  <a:srgbClr val="002060"/>
                </a:solidFill>
              </a:rPr>
              <a:t>HTA </a:t>
            </a:r>
            <a:r>
              <a:rPr lang="bg-BG" sz="2400" b="1" dirty="0" smtClean="0">
                <a:solidFill>
                  <a:srgbClr val="002060"/>
                </a:solidFill>
              </a:rPr>
              <a:t>(</a:t>
            </a:r>
            <a:r>
              <a:rPr lang="bg-BG" sz="2400" b="1" dirty="0">
                <a:solidFill>
                  <a:srgbClr val="002060"/>
                </a:solidFill>
              </a:rPr>
              <a:t>ОЗТ)</a:t>
            </a:r>
            <a:endParaRPr lang="bg-BG" sz="2400" dirty="0">
              <a:solidFill>
                <a:srgbClr val="002060"/>
              </a:solidFill>
            </a:endParaRPr>
          </a:p>
        </p:txBody>
      </p:sp>
      <p:sp>
        <p:nvSpPr>
          <p:cNvPr id="5" name="TextBox 4"/>
          <p:cNvSpPr txBox="1"/>
          <p:nvPr/>
        </p:nvSpPr>
        <p:spPr>
          <a:xfrm>
            <a:off x="185954" y="2564904"/>
            <a:ext cx="3042520"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g-BG" sz="2400" b="1" dirty="0">
                <a:solidFill>
                  <a:srgbClr val="92D050"/>
                </a:solidFill>
              </a:rPr>
              <a:t>Имаме ли </a:t>
            </a:r>
            <a:r>
              <a:rPr lang="bg-BG" sz="2400" b="1" dirty="0" smtClean="0">
                <a:solidFill>
                  <a:srgbClr val="92D050"/>
                </a:solidFill>
              </a:rPr>
              <a:t>нужда?</a:t>
            </a:r>
          </a:p>
          <a:p>
            <a:pPr marL="285750" indent="-285750">
              <a:buFont typeface="Arial" panose="020B0604020202020204" pitchFamily="34" charset="0"/>
              <a:buChar char="•"/>
            </a:pPr>
            <a:r>
              <a:rPr lang="bg-BG" sz="2400" dirty="0" smtClean="0"/>
              <a:t>Има ли полза за пациента?</a:t>
            </a:r>
          </a:p>
          <a:p>
            <a:pPr marL="285750" indent="-285750">
              <a:buFont typeface="Arial" panose="020B0604020202020204" pitchFamily="34" charset="0"/>
              <a:buChar char="•"/>
            </a:pPr>
            <a:r>
              <a:rPr lang="bg-BG" sz="2400" dirty="0" smtClean="0"/>
              <a:t>По-добро ли е от това, което вече имаме?</a:t>
            </a:r>
          </a:p>
          <a:p>
            <a:pPr marL="285750" indent="-285750">
              <a:buFont typeface="Arial" panose="020B0604020202020204" pitchFamily="34" charset="0"/>
              <a:buChar char="•"/>
            </a:pPr>
            <a:r>
              <a:rPr lang="bg-BG" sz="2400" dirty="0" smtClean="0"/>
              <a:t>Необходимо ли е?</a:t>
            </a:r>
            <a:endParaRPr lang="bg-BG" sz="2400" dirty="0"/>
          </a:p>
        </p:txBody>
      </p:sp>
      <p:sp>
        <p:nvSpPr>
          <p:cNvPr id="6" name="Title 3"/>
          <p:cNvSpPr>
            <a:spLocks noGrp="1"/>
          </p:cNvSpPr>
          <p:nvPr>
            <p:ph type="ctrTitle"/>
          </p:nvPr>
        </p:nvSpPr>
        <p:spPr>
          <a:xfrm>
            <a:off x="251520" y="5805264"/>
            <a:ext cx="8784976" cy="792088"/>
          </a:xfrm>
        </p:spPr>
        <p:txBody>
          <a:bodyPr>
            <a:normAutofit/>
          </a:bodyPr>
          <a:lstStyle/>
          <a:p>
            <a:r>
              <a:rPr lang="en-US" sz="2000" b="1" dirty="0" smtClean="0">
                <a:solidFill>
                  <a:srgbClr val="FF0000"/>
                </a:solidFill>
              </a:rPr>
              <a:t>IQWIG</a:t>
            </a:r>
            <a:r>
              <a:rPr lang="en-US" sz="2000" dirty="0" smtClean="0"/>
              <a:t> (</a:t>
            </a:r>
            <a:r>
              <a:rPr lang="bg-BG" sz="2000" dirty="0" smtClean="0"/>
              <a:t>Институт за качество и ефикасност в здравеопазването, Германия</a:t>
            </a:r>
            <a:r>
              <a:rPr lang="en-US" sz="2000" dirty="0" smtClean="0"/>
              <a:t>)</a:t>
            </a:r>
            <a:endParaRPr lang="en-US" sz="2000" dirty="0"/>
          </a:p>
        </p:txBody>
      </p:sp>
    </p:spTree>
    <p:extLst>
      <p:ext uri="{BB962C8B-B14F-4D97-AF65-F5344CB8AC3E}">
        <p14:creationId xmlns:p14="http://schemas.microsoft.com/office/powerpoint/2010/main" val="3709897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3216"/>
            <a:ext cx="7772400" cy="432048"/>
          </a:xfrm>
        </p:spPr>
        <p:txBody>
          <a:bodyPr>
            <a:normAutofit fontScale="90000"/>
          </a:bodyPr>
          <a:lstStyle/>
          <a:p>
            <a:endParaRPr lang="en-US" sz="2400" dirty="0"/>
          </a:p>
        </p:txBody>
      </p:sp>
      <p:pic>
        <p:nvPicPr>
          <p:cNvPr id="3" name="Picture 2"/>
          <p:cNvPicPr/>
          <p:nvPr/>
        </p:nvPicPr>
        <p:blipFill>
          <a:blip r:embed="rId2"/>
          <a:stretch>
            <a:fillRect/>
          </a:stretch>
        </p:blipFill>
        <p:spPr>
          <a:xfrm>
            <a:off x="2483768" y="1628799"/>
            <a:ext cx="6660233" cy="4278511"/>
          </a:xfrm>
          <a:prstGeom prst="rect">
            <a:avLst/>
          </a:prstGeom>
        </p:spPr>
      </p:pic>
      <p:sp>
        <p:nvSpPr>
          <p:cNvPr id="5" name="Rectangle 4"/>
          <p:cNvSpPr/>
          <p:nvPr/>
        </p:nvSpPr>
        <p:spPr>
          <a:xfrm>
            <a:off x="2339752" y="476672"/>
            <a:ext cx="4572000" cy="830997"/>
          </a:xfrm>
          <a:prstGeom prst="rect">
            <a:avLst/>
          </a:prstGeom>
        </p:spPr>
        <p:txBody>
          <a:bodyPr>
            <a:spAutoFit/>
          </a:bodyPr>
          <a:lstStyle/>
          <a:p>
            <a:pPr algn="ctr"/>
            <a:r>
              <a:rPr lang="en-US" sz="2400" dirty="0" smtClean="0">
                <a:solidFill>
                  <a:srgbClr val="002060"/>
                </a:solidFill>
              </a:rPr>
              <a:t> </a:t>
            </a:r>
            <a:r>
              <a:rPr lang="bg-BG" sz="2400" dirty="0" smtClean="0">
                <a:solidFill>
                  <a:srgbClr val="002060"/>
                </a:solidFill>
              </a:rPr>
              <a:t>ОСНОВНИ ПРИНЦИПИ НА </a:t>
            </a:r>
            <a:r>
              <a:rPr lang="en-US" sz="2400" b="1" dirty="0" smtClean="0">
                <a:solidFill>
                  <a:srgbClr val="002060"/>
                </a:solidFill>
              </a:rPr>
              <a:t>HTA</a:t>
            </a:r>
            <a:endParaRPr lang="bg-BG" sz="2400" b="1" dirty="0" smtClean="0">
              <a:solidFill>
                <a:srgbClr val="002060"/>
              </a:solidFill>
            </a:endParaRPr>
          </a:p>
          <a:p>
            <a:pPr algn="ctr"/>
            <a:r>
              <a:rPr lang="en-US" sz="2400" b="1" dirty="0" smtClean="0">
                <a:solidFill>
                  <a:srgbClr val="002060"/>
                </a:solidFill>
              </a:rPr>
              <a:t>(</a:t>
            </a:r>
            <a:r>
              <a:rPr lang="bg-BG" sz="2400" b="1" dirty="0" smtClean="0">
                <a:solidFill>
                  <a:srgbClr val="002060"/>
                </a:solidFill>
              </a:rPr>
              <a:t>ОЗТ</a:t>
            </a:r>
            <a:r>
              <a:rPr lang="en-US" sz="2400" b="1" dirty="0" smtClean="0">
                <a:solidFill>
                  <a:srgbClr val="002060"/>
                </a:solidFill>
              </a:rPr>
              <a:t>)</a:t>
            </a:r>
            <a:endParaRPr lang="bg-BG" sz="2400" dirty="0">
              <a:solidFill>
                <a:srgbClr val="002060"/>
              </a:solidFill>
            </a:endParaRPr>
          </a:p>
        </p:txBody>
      </p:sp>
      <p:sp>
        <p:nvSpPr>
          <p:cNvPr id="7" name="TextBox 6"/>
          <p:cNvSpPr txBox="1"/>
          <p:nvPr/>
        </p:nvSpPr>
        <p:spPr>
          <a:xfrm>
            <a:off x="179512" y="1752327"/>
            <a:ext cx="3240360" cy="41549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g-BG" sz="2400" b="1" dirty="0">
                <a:solidFill>
                  <a:srgbClr val="92D050"/>
                </a:solidFill>
              </a:rPr>
              <a:t>Цената правилна ли е?</a:t>
            </a:r>
          </a:p>
          <a:p>
            <a:pPr marL="285750" indent="-285750">
              <a:buFont typeface="Arial" panose="020B0604020202020204" pitchFamily="34" charset="0"/>
              <a:buChar char="•"/>
            </a:pPr>
            <a:r>
              <a:rPr lang="bg-BG" sz="2400" dirty="0" smtClean="0"/>
              <a:t>Имаме ли алтернативи?</a:t>
            </a:r>
          </a:p>
          <a:p>
            <a:pPr marL="285750" indent="-285750">
              <a:buFont typeface="Arial" panose="020B0604020202020204" pitchFamily="34" charset="0"/>
              <a:buChar char="•"/>
            </a:pPr>
            <a:r>
              <a:rPr lang="bg-BG" sz="2400" dirty="0" smtClean="0"/>
              <a:t>Какви са разходите за другите терапии?</a:t>
            </a:r>
          </a:p>
          <a:p>
            <a:pPr marL="285750" indent="-285750">
              <a:buFont typeface="Arial" panose="020B0604020202020204" pitchFamily="34" charset="0"/>
              <a:buChar char="•"/>
            </a:pPr>
            <a:r>
              <a:rPr lang="bg-BG" sz="2400" dirty="0" smtClean="0"/>
              <a:t>Каква е връзката между допълнителните ползи и допълнителните разходи?</a:t>
            </a:r>
            <a:endParaRPr lang="bg-BG" sz="2400" dirty="0"/>
          </a:p>
        </p:txBody>
      </p:sp>
      <p:sp>
        <p:nvSpPr>
          <p:cNvPr id="8" name="Title 3"/>
          <p:cNvSpPr txBox="1">
            <a:spLocks/>
          </p:cNvSpPr>
          <p:nvPr/>
        </p:nvSpPr>
        <p:spPr>
          <a:xfrm>
            <a:off x="251520" y="5805264"/>
            <a:ext cx="878497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rPr>
              <a:t>IQWIG</a:t>
            </a:r>
            <a:r>
              <a:rPr lang="en-US" sz="2000" smtClean="0"/>
              <a:t> (</a:t>
            </a:r>
            <a:r>
              <a:rPr lang="bg-BG" sz="2000" smtClean="0"/>
              <a:t>Институт за качество и ефикасност в здравеопазването, Германия</a:t>
            </a:r>
            <a:r>
              <a:rPr lang="en-US" sz="2000" smtClean="0"/>
              <a:t>)</a:t>
            </a:r>
            <a:endParaRPr lang="en-US" sz="2000" dirty="0"/>
          </a:p>
        </p:txBody>
      </p:sp>
    </p:spTree>
    <p:extLst>
      <p:ext uri="{BB962C8B-B14F-4D97-AF65-F5344CB8AC3E}">
        <p14:creationId xmlns:p14="http://schemas.microsoft.com/office/powerpoint/2010/main" val="194031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13498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002060"/>
                </a:solidFill>
              </a:rPr>
              <a:t>Съдържание:</a:t>
            </a:r>
            <a:endParaRPr lang="bg-BG" sz="3200" dirty="0">
              <a:solidFill>
                <a:srgbClr val="002060"/>
              </a:solidFill>
            </a:endParaRPr>
          </a:p>
        </p:txBody>
      </p:sp>
      <p:sp>
        <p:nvSpPr>
          <p:cNvPr id="6" name="TextBox 5"/>
          <p:cNvSpPr txBox="1"/>
          <p:nvPr/>
        </p:nvSpPr>
        <p:spPr>
          <a:xfrm>
            <a:off x="323528" y="2420888"/>
            <a:ext cx="8496944" cy="371178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ru-RU" sz="2400" dirty="0">
                <a:solidFill>
                  <a:srgbClr val="002060"/>
                </a:solidFill>
              </a:rPr>
              <a:t>Генерични и </a:t>
            </a:r>
            <a:r>
              <a:rPr lang="ru-RU" sz="2400" dirty="0" smtClean="0">
                <a:solidFill>
                  <a:srgbClr val="002060"/>
                </a:solidFill>
              </a:rPr>
              <a:t>биоподобни лекарствата-значение </a:t>
            </a:r>
            <a:r>
              <a:rPr lang="ru-RU" sz="2400" dirty="0">
                <a:solidFill>
                  <a:srgbClr val="002060"/>
                </a:solidFill>
              </a:rPr>
              <a:t>за общественото здраве </a:t>
            </a:r>
          </a:p>
          <a:p>
            <a:pPr marL="342900" indent="-342900">
              <a:spcBef>
                <a:spcPct val="20000"/>
              </a:spcBef>
              <a:buFont typeface="Arial" panose="020B0604020202020204" pitchFamily="34" charset="0"/>
              <a:buChar char="•"/>
            </a:pPr>
            <a:r>
              <a:rPr lang="ru-RU" sz="2400" dirty="0">
                <a:solidFill>
                  <a:srgbClr val="002060"/>
                </a:solidFill>
              </a:rPr>
              <a:t>HTA (Оценка на Здравните Технологии)-принципи</a:t>
            </a:r>
          </a:p>
          <a:p>
            <a:pPr marL="342900" indent="-342900">
              <a:spcBef>
                <a:spcPct val="20000"/>
              </a:spcBef>
              <a:buFont typeface="Arial" panose="020B0604020202020204" pitchFamily="34" charset="0"/>
              <a:buChar char="•"/>
            </a:pPr>
            <a:r>
              <a:rPr lang="ru-RU" sz="2400" b="1" dirty="0">
                <a:solidFill>
                  <a:srgbClr val="002060"/>
                </a:solidFill>
              </a:rPr>
              <a:t>HTA (Оценка на Здравните Технологии) и генеричните </a:t>
            </a:r>
            <a:r>
              <a:rPr lang="ru-RU" sz="2400" b="1" dirty="0" smtClean="0">
                <a:solidFill>
                  <a:srgbClr val="002060"/>
                </a:solidFill>
              </a:rPr>
              <a:t>лекарства</a:t>
            </a:r>
            <a:endParaRPr lang="ru-RU" sz="2400" b="1" dirty="0">
              <a:solidFill>
                <a:srgbClr val="002060"/>
              </a:solidFill>
            </a:endParaRPr>
          </a:p>
          <a:p>
            <a:pPr marL="342900" indent="-342900">
              <a:spcBef>
                <a:spcPct val="20000"/>
              </a:spcBef>
              <a:buFont typeface="Arial" panose="020B0604020202020204" pitchFamily="34" charset="0"/>
              <a:buChar char="•"/>
            </a:pPr>
            <a:r>
              <a:rPr lang="ru-RU" sz="2400" dirty="0">
                <a:solidFill>
                  <a:srgbClr val="002060"/>
                </a:solidFill>
              </a:rPr>
              <a:t>HTA (Оценка на Здравните Технологии) и Биоподобните </a:t>
            </a:r>
            <a:r>
              <a:rPr lang="ru-RU" sz="2400" dirty="0" smtClean="0">
                <a:solidFill>
                  <a:srgbClr val="002060"/>
                </a:solidFill>
              </a:rPr>
              <a:t>медикаменти</a:t>
            </a:r>
            <a:endParaRPr lang="ru-RU" sz="2400" dirty="0">
              <a:solidFill>
                <a:srgbClr val="002060"/>
              </a:solidFill>
            </a:endParaRPr>
          </a:p>
          <a:p>
            <a:pPr marL="342900" lvl="0" indent="-342900">
              <a:spcBef>
                <a:spcPct val="20000"/>
              </a:spcBef>
              <a:buFont typeface="Arial" panose="020B0604020202020204" pitchFamily="34" charset="0"/>
              <a:buChar char="•"/>
            </a:pPr>
            <a:r>
              <a:rPr lang="ru-RU" sz="2400" dirty="0">
                <a:solidFill>
                  <a:srgbClr val="002060"/>
                </a:solidFill>
              </a:rPr>
              <a:t>Оптимално използване на обществените ресурси за медикаментозно лечение</a:t>
            </a:r>
          </a:p>
        </p:txBody>
      </p:sp>
    </p:spTree>
    <p:extLst>
      <p:ext uri="{BB962C8B-B14F-4D97-AF65-F5344CB8AC3E}">
        <p14:creationId xmlns:p14="http://schemas.microsoft.com/office/powerpoint/2010/main" val="284202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568952" cy="4248472"/>
          </a:xfrm>
        </p:spPr>
        <p:txBody>
          <a:bodyPr>
            <a:noAutofit/>
          </a:bodyPr>
          <a:lstStyle/>
          <a:p>
            <a:pPr algn="l"/>
            <a:r>
              <a:rPr lang="bg-BG" sz="2400" kern="1200" dirty="0" smtClean="0">
                <a:solidFill>
                  <a:srgbClr val="FF0000"/>
                </a:solidFill>
                <a:effectLst/>
                <a:latin typeface="+mj-lt"/>
                <a:ea typeface="+mj-ea"/>
                <a:cs typeface="+mj-cs"/>
              </a:rPr>
              <a:t>Генеричните лекарства не трябва да се подлагат на HTA и трябва да бъдат реимбурсирани автоматично (когато референтните лекарствени продукти вече се реимбурсират)  </a:t>
            </a:r>
            <a:br>
              <a:rPr lang="bg-BG" sz="2400" kern="1200" dirty="0" smtClean="0">
                <a:solidFill>
                  <a:srgbClr val="FF0000"/>
                </a:solidFill>
                <a:effectLst/>
                <a:latin typeface="+mj-lt"/>
                <a:ea typeface="+mj-ea"/>
                <a:cs typeface="+mj-cs"/>
              </a:rPr>
            </a:br>
            <a:endParaRPr lang="bg-BG" sz="2400" kern="1200" dirty="0" smtClean="0">
              <a:solidFill>
                <a:srgbClr val="FF0000"/>
              </a:solidFill>
              <a:effectLst/>
              <a:latin typeface="+mj-lt"/>
              <a:ea typeface="+mj-ea"/>
              <a:cs typeface="+mj-cs"/>
            </a:endParaRPr>
          </a:p>
          <a:p>
            <a:pPr algn="l"/>
            <a:r>
              <a:rPr lang="bg-BG" sz="2400" dirty="0"/>
              <a:t>&gt; </a:t>
            </a:r>
            <a:r>
              <a:rPr lang="bg-BG" sz="2000" dirty="0" smtClean="0"/>
              <a:t>HTA</a:t>
            </a:r>
            <a:r>
              <a:rPr lang="en-US" sz="2000" dirty="0" smtClean="0"/>
              <a:t> </a:t>
            </a:r>
            <a:r>
              <a:rPr lang="bg-BG" sz="2000" dirty="0" smtClean="0"/>
              <a:t>(</a:t>
            </a:r>
            <a:r>
              <a:rPr lang="bg-BG" sz="2000" dirty="0"/>
              <a:t>ОЗТ) </a:t>
            </a:r>
            <a:r>
              <a:rPr lang="bg-BG" sz="2000" kern="1200" dirty="0" smtClean="0">
                <a:solidFill>
                  <a:schemeClr val="tx1"/>
                </a:solidFill>
                <a:effectLst/>
              </a:rPr>
              <a:t>не е необходим</a:t>
            </a:r>
            <a:r>
              <a:rPr lang="bg-BG" sz="2000" dirty="0"/>
              <a:t>а</a:t>
            </a:r>
            <a:r>
              <a:rPr lang="bg-BG" sz="2000" kern="1200" dirty="0" smtClean="0">
                <a:solidFill>
                  <a:schemeClr val="tx1"/>
                </a:solidFill>
                <a:effectLst/>
              </a:rPr>
              <a:t> за генерични лекарства, тъй като те са добре известни лекарствени вещества с известен положителен профил на риска и ползите, както в предклиничните така  и в клинични проучвания и са с достъпни цени</a:t>
            </a:r>
            <a:br>
              <a:rPr lang="bg-BG" sz="2000" kern="1200" dirty="0" smtClean="0">
                <a:solidFill>
                  <a:schemeClr val="tx1"/>
                </a:solidFill>
                <a:effectLst/>
              </a:rPr>
            </a:br>
            <a:endParaRPr lang="bg-BG" sz="2000" kern="1200" dirty="0" smtClean="0">
              <a:solidFill>
                <a:schemeClr val="tx1"/>
              </a:solidFill>
              <a:effectLst/>
            </a:endParaRPr>
          </a:p>
          <a:p>
            <a:pPr algn="l"/>
            <a:r>
              <a:rPr lang="bg-BG" sz="2000" kern="1200" dirty="0" smtClean="0">
                <a:solidFill>
                  <a:schemeClr val="tx1"/>
                </a:solidFill>
                <a:effectLst/>
              </a:rPr>
              <a:t>&gt; Следователно, не е необходимо да се извършват ненужни допълнителни оценки, без никаква добавена стойност за генерични лекарства, които биха могли да забавят достъпа на пациентите до тях</a:t>
            </a:r>
            <a:endParaRPr lang="bg-BG" sz="2000" kern="1200" dirty="0">
              <a:solidFill>
                <a:schemeClr val="tx1"/>
              </a:solidFill>
              <a:effectLst/>
            </a:endParaRPr>
          </a:p>
        </p:txBody>
      </p:sp>
      <p:sp>
        <p:nvSpPr>
          <p:cNvPr id="4" name="Rectangle 3"/>
          <p:cNvSpPr/>
          <p:nvPr/>
        </p:nvSpPr>
        <p:spPr>
          <a:xfrm>
            <a:off x="2354984" y="581779"/>
            <a:ext cx="4572000" cy="830997"/>
          </a:xfrm>
          <a:prstGeom prst="rect">
            <a:avLst/>
          </a:prstGeom>
        </p:spPr>
        <p:txBody>
          <a:bodyPr>
            <a:spAutoFit/>
          </a:bodyPr>
          <a:lstStyle/>
          <a:p>
            <a:pPr algn="ctr"/>
            <a:r>
              <a:rPr lang="en-US" sz="2400" dirty="0" smtClean="0">
                <a:solidFill>
                  <a:srgbClr val="002060"/>
                </a:solidFill>
              </a:rPr>
              <a:t> </a:t>
            </a:r>
            <a:r>
              <a:rPr lang="en-US" sz="2400" b="1" dirty="0" smtClean="0">
                <a:solidFill>
                  <a:srgbClr val="002060"/>
                </a:solidFill>
              </a:rPr>
              <a:t>HTA</a:t>
            </a:r>
            <a:r>
              <a:rPr lang="bg-BG" sz="2400" b="1" dirty="0" smtClean="0">
                <a:solidFill>
                  <a:srgbClr val="002060"/>
                </a:solidFill>
              </a:rPr>
              <a:t> (</a:t>
            </a:r>
            <a:r>
              <a:rPr lang="bg-BG" sz="2400" b="1" dirty="0">
                <a:solidFill>
                  <a:srgbClr val="002060"/>
                </a:solidFill>
              </a:rPr>
              <a:t>ОЗТ)</a:t>
            </a:r>
            <a:r>
              <a:rPr lang="en-US" sz="2400" b="1" dirty="0" smtClean="0">
                <a:solidFill>
                  <a:srgbClr val="002060"/>
                </a:solidFill>
              </a:rPr>
              <a:t> </a:t>
            </a:r>
            <a:r>
              <a:rPr lang="bg-BG" sz="2400" b="1" dirty="0" smtClean="0">
                <a:solidFill>
                  <a:srgbClr val="002060"/>
                </a:solidFill>
              </a:rPr>
              <a:t>И ГЕНЕРИЧНИТЕ ЛЕКАРСТВА</a:t>
            </a:r>
            <a:endParaRPr lang="bg-BG" sz="2400" dirty="0">
              <a:solidFill>
                <a:srgbClr val="002060"/>
              </a:solidFill>
            </a:endParaRPr>
          </a:p>
        </p:txBody>
      </p:sp>
    </p:spTree>
    <p:extLst>
      <p:ext uri="{BB962C8B-B14F-4D97-AF65-F5344CB8AC3E}">
        <p14:creationId xmlns:p14="http://schemas.microsoft.com/office/powerpoint/2010/main" val="282693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16832"/>
            <a:ext cx="8208912" cy="4322911"/>
          </a:xfrm>
        </p:spPr>
        <p:txBody>
          <a:bodyPr>
            <a:noAutofit/>
          </a:bodyPr>
          <a:lstStyle/>
          <a:p>
            <a:pPr algn="l"/>
            <a:r>
              <a:rPr lang="bg-BG" sz="2400" kern="1200" dirty="0" smtClean="0">
                <a:solidFill>
                  <a:srgbClr val="FF0000"/>
                </a:solidFill>
                <a:effectLst/>
                <a:latin typeface="+mj-lt"/>
                <a:ea typeface="+mj-ea"/>
                <a:cs typeface="+mj-cs"/>
              </a:rPr>
              <a:t>В случай </a:t>
            </a:r>
            <a:r>
              <a:rPr lang="bg-BG" sz="2400" dirty="0" smtClean="0">
                <a:solidFill>
                  <a:srgbClr val="FF0000"/>
                </a:solidFill>
              </a:rPr>
              <a:t>на</a:t>
            </a:r>
            <a:r>
              <a:rPr lang="bg-BG" sz="2400" kern="1200" dirty="0" smtClean="0">
                <a:solidFill>
                  <a:srgbClr val="FF0000"/>
                </a:solidFill>
                <a:effectLst/>
                <a:latin typeface="+mj-lt"/>
                <a:ea typeface="+mj-ea"/>
                <a:cs typeface="+mj-cs"/>
              </a:rPr>
              <a:t> конкретна причина за извършване на </a:t>
            </a:r>
            <a:r>
              <a:rPr lang="bg-BG" sz="2400" dirty="0">
                <a:solidFill>
                  <a:srgbClr val="FF0000"/>
                </a:solidFill>
              </a:rPr>
              <a:t>HTA(ОЗТ)  </a:t>
            </a:r>
            <a:r>
              <a:rPr lang="bg-BG" sz="2400" kern="1200" dirty="0" smtClean="0">
                <a:solidFill>
                  <a:srgbClr val="FF0000"/>
                </a:solidFill>
                <a:effectLst/>
                <a:latin typeface="+mj-lt"/>
                <a:ea typeface="+mj-ea"/>
                <a:cs typeface="+mj-cs"/>
              </a:rPr>
              <a:t>за генерично лекарство, държавите-членки трябва да спазват сроковете за ценообразуване и реимбурсиране</a:t>
            </a:r>
            <a:r>
              <a:rPr lang="bg-BG" sz="2400" dirty="0"/>
              <a:t/>
            </a:r>
            <a:br>
              <a:rPr lang="bg-BG" sz="2400" dirty="0"/>
            </a:br>
            <a:endParaRPr lang="bg-BG" sz="2400" kern="1200" dirty="0" smtClean="0">
              <a:solidFill>
                <a:schemeClr val="tx1"/>
              </a:solidFill>
              <a:effectLst/>
              <a:latin typeface="+mj-lt"/>
              <a:ea typeface="+mj-ea"/>
              <a:cs typeface="+mj-cs"/>
            </a:endParaRPr>
          </a:p>
          <a:p>
            <a:pPr algn="l"/>
            <a:r>
              <a:rPr lang="bg-BG" sz="2000" kern="1200" dirty="0" smtClean="0">
                <a:solidFill>
                  <a:schemeClr val="tx1"/>
                </a:solidFill>
                <a:effectLst/>
              </a:rPr>
              <a:t>&gt; Специфични причини за извършване на HTA</a:t>
            </a:r>
            <a:r>
              <a:rPr lang="en-US" sz="2000" kern="1200" dirty="0" smtClean="0">
                <a:solidFill>
                  <a:schemeClr val="tx1"/>
                </a:solidFill>
                <a:effectLst/>
              </a:rPr>
              <a:t>(</a:t>
            </a:r>
            <a:r>
              <a:rPr lang="bg-BG" sz="2000" kern="1200" dirty="0" smtClean="0">
                <a:solidFill>
                  <a:schemeClr val="tx1"/>
                </a:solidFill>
                <a:effectLst/>
              </a:rPr>
              <a:t>ОЗТ</a:t>
            </a:r>
            <a:r>
              <a:rPr lang="en-US" sz="2000" kern="1200" dirty="0" smtClean="0">
                <a:solidFill>
                  <a:schemeClr val="tx1"/>
                </a:solidFill>
                <a:effectLst/>
              </a:rPr>
              <a:t>)</a:t>
            </a:r>
            <a:r>
              <a:rPr lang="bg-BG" sz="2000" kern="1200" dirty="0" smtClean="0">
                <a:solidFill>
                  <a:schemeClr val="tx1"/>
                </a:solidFill>
                <a:effectLst/>
              </a:rPr>
              <a:t> за генерични лекарства са когато:</a:t>
            </a:r>
          </a:p>
          <a:p>
            <a:pPr algn="l"/>
            <a:r>
              <a:rPr lang="bg-BG" sz="2000" kern="1200" dirty="0" smtClean="0">
                <a:solidFill>
                  <a:schemeClr val="tx1"/>
                </a:solidFill>
                <a:effectLst/>
              </a:rPr>
              <a:t>	а) цената на иновативният продукт новаторът </a:t>
            </a:r>
            <a:r>
              <a:rPr lang="bg-BG" sz="2000" dirty="0" smtClean="0"/>
              <a:t>се </a:t>
            </a:r>
            <a:r>
              <a:rPr lang="bg-BG" sz="2000" kern="1200" dirty="0" smtClean="0">
                <a:solidFill>
                  <a:schemeClr val="tx1"/>
                </a:solidFill>
                <a:effectLst/>
              </a:rPr>
              <a:t>счита за прекомерно висока, </a:t>
            </a:r>
            <a:r>
              <a:rPr lang="bg-BG" sz="2000" dirty="0"/>
              <a:t>а</a:t>
            </a:r>
            <a:r>
              <a:rPr lang="bg-BG" sz="2000" kern="1200" dirty="0" smtClean="0">
                <a:solidFill>
                  <a:schemeClr val="tx1"/>
                </a:solidFill>
                <a:effectLst/>
              </a:rPr>
              <a:t> генеричният продукт иска да покаже допълнително разходно-ефективено предимство </a:t>
            </a:r>
          </a:p>
          <a:p>
            <a:pPr algn="l"/>
            <a:r>
              <a:rPr lang="bg-BG" sz="2000" kern="1200" dirty="0" smtClean="0">
                <a:solidFill>
                  <a:schemeClr val="tx1"/>
                </a:solidFill>
                <a:effectLst/>
              </a:rPr>
              <a:t>	б ) реимбурсирането </a:t>
            </a:r>
            <a:r>
              <a:rPr lang="bg-BG" sz="2000" dirty="0"/>
              <a:t>на иновативният </a:t>
            </a:r>
            <a:r>
              <a:rPr lang="bg-BG" sz="2000" kern="1200" dirty="0" smtClean="0">
                <a:solidFill>
                  <a:schemeClr val="tx1"/>
                </a:solidFill>
                <a:effectLst/>
              </a:rPr>
              <a:t>продукт е ограничено до една тясна група пациенти, а ценообразуването на генеричния оправдава използването му от по-широка група пациенти</a:t>
            </a:r>
          </a:p>
          <a:p>
            <a:pPr algn="l"/>
            <a:r>
              <a:rPr lang="bg-BG" sz="2000" kern="1200" dirty="0" smtClean="0">
                <a:solidFill>
                  <a:schemeClr val="tx1"/>
                </a:solidFill>
                <a:effectLst/>
              </a:rPr>
              <a:t>	в</a:t>
            </a:r>
            <a:r>
              <a:rPr lang="bg-BG" sz="2000" dirty="0"/>
              <a:t>) иновативният </a:t>
            </a:r>
            <a:r>
              <a:rPr lang="bg-BG" sz="2000" dirty="0" smtClean="0"/>
              <a:t>продукт</a:t>
            </a:r>
            <a:r>
              <a:rPr lang="bg-BG" sz="2000" dirty="0"/>
              <a:t> </a:t>
            </a:r>
            <a:r>
              <a:rPr lang="bg-BG" sz="2000" kern="1200" dirty="0" smtClean="0">
                <a:solidFill>
                  <a:schemeClr val="tx1"/>
                </a:solidFill>
                <a:effectLst/>
              </a:rPr>
              <a:t>не се реимбурсира по някаква друга причина</a:t>
            </a:r>
            <a:endParaRPr lang="bg-BG" sz="2000" kern="1200" dirty="0">
              <a:solidFill>
                <a:schemeClr val="tx1"/>
              </a:solidFill>
              <a:effectLst/>
            </a:endParaRPr>
          </a:p>
        </p:txBody>
      </p:sp>
      <p:sp>
        <p:nvSpPr>
          <p:cNvPr id="4" name="Rectangle 3"/>
          <p:cNvSpPr/>
          <p:nvPr/>
        </p:nvSpPr>
        <p:spPr>
          <a:xfrm>
            <a:off x="2346224" y="620688"/>
            <a:ext cx="4572000" cy="830997"/>
          </a:xfrm>
          <a:prstGeom prst="rect">
            <a:avLst/>
          </a:prstGeom>
        </p:spPr>
        <p:txBody>
          <a:bodyPr>
            <a:spAutoFit/>
          </a:bodyPr>
          <a:lstStyle/>
          <a:p>
            <a:pPr algn="ctr"/>
            <a:r>
              <a:rPr lang="en-US" sz="2400" dirty="0" smtClean="0">
                <a:solidFill>
                  <a:srgbClr val="002060"/>
                </a:solidFill>
              </a:rPr>
              <a:t> </a:t>
            </a:r>
            <a:r>
              <a:rPr lang="en-US" sz="2400" b="1" dirty="0" smtClean="0">
                <a:solidFill>
                  <a:srgbClr val="002060"/>
                </a:solidFill>
              </a:rPr>
              <a:t>HTA</a:t>
            </a:r>
            <a:r>
              <a:rPr lang="bg-BG" sz="2400" b="1" dirty="0">
                <a:solidFill>
                  <a:srgbClr val="002060"/>
                </a:solidFill>
              </a:rPr>
              <a:t> (ОЗТ)</a:t>
            </a:r>
            <a:r>
              <a:rPr lang="en-US" sz="2400" b="1" dirty="0" smtClean="0">
                <a:solidFill>
                  <a:srgbClr val="002060"/>
                </a:solidFill>
              </a:rPr>
              <a:t> </a:t>
            </a:r>
            <a:r>
              <a:rPr lang="bg-BG" sz="2400" b="1" dirty="0" smtClean="0">
                <a:solidFill>
                  <a:srgbClr val="002060"/>
                </a:solidFill>
              </a:rPr>
              <a:t>И ГЕНЕРИЧНИТЕ ЛЕКАРСТВА</a:t>
            </a:r>
            <a:endParaRPr lang="bg-BG" sz="2400" dirty="0">
              <a:solidFill>
                <a:srgbClr val="002060"/>
              </a:solidFill>
            </a:endParaRPr>
          </a:p>
        </p:txBody>
      </p:sp>
    </p:spTree>
    <p:extLst>
      <p:ext uri="{BB962C8B-B14F-4D97-AF65-F5344CB8AC3E}">
        <p14:creationId xmlns:p14="http://schemas.microsoft.com/office/powerpoint/2010/main" val="17760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16832"/>
            <a:ext cx="7920880" cy="3672408"/>
          </a:xfrm>
        </p:spPr>
        <p:txBody>
          <a:bodyPr>
            <a:normAutofit fontScale="90000"/>
          </a:bodyPr>
          <a:lstStyle/>
          <a:p>
            <a:pPr algn="l"/>
            <a:r>
              <a:rPr lang="bg-BG" sz="2700" kern="1200" dirty="0" smtClean="0">
                <a:solidFill>
                  <a:srgbClr val="FF0000"/>
                </a:solidFill>
                <a:effectLst/>
                <a:latin typeface="+mj-lt"/>
                <a:ea typeface="+mj-ea"/>
                <a:cs typeface="+mj-cs"/>
              </a:rPr>
              <a:t>HTA може също да бъде подходяща за следните продукти:</a:t>
            </a:r>
            <a:r>
              <a:rPr lang="bg-BG" sz="2400" kern="1200" dirty="0" smtClean="0">
                <a:solidFill>
                  <a:srgbClr val="FF0000"/>
                </a:solidFill>
                <a:effectLst/>
                <a:latin typeface="+mj-lt"/>
                <a:ea typeface="+mj-ea"/>
                <a:cs typeface="+mj-cs"/>
              </a:rPr>
              <a:t/>
            </a:r>
            <a:br>
              <a:rPr lang="bg-BG" sz="2400" kern="1200" dirty="0" smtClean="0">
                <a:solidFill>
                  <a:srgbClr val="FF0000"/>
                </a:solidFill>
                <a:effectLst/>
                <a:latin typeface="+mj-lt"/>
                <a:ea typeface="+mj-ea"/>
                <a:cs typeface="+mj-cs"/>
              </a:rPr>
            </a:br>
            <a:endParaRPr lang="bg-BG" sz="2400" kern="1200" dirty="0" smtClean="0">
              <a:solidFill>
                <a:srgbClr val="FF0000"/>
              </a:solidFill>
              <a:effectLst/>
              <a:latin typeface="+mj-lt"/>
              <a:ea typeface="+mj-ea"/>
              <a:cs typeface="+mj-cs"/>
            </a:endParaRPr>
          </a:p>
          <a:p>
            <a:pPr algn="l"/>
            <a:r>
              <a:rPr lang="bg-BG" sz="2400" kern="1200" dirty="0" smtClean="0">
                <a:solidFill>
                  <a:schemeClr val="tx1"/>
                </a:solidFill>
                <a:effectLst/>
                <a:latin typeface="+mj-lt"/>
                <a:ea typeface="+mj-ea"/>
                <a:cs typeface="+mj-cs"/>
              </a:rPr>
              <a:t>&gt; При генерични продукти, при които </a:t>
            </a:r>
            <a:r>
              <a:rPr lang="bg-BG" sz="2400" dirty="0" smtClean="0"/>
              <a:t>има наличие на новост, свързана с</a:t>
            </a:r>
            <a:r>
              <a:rPr lang="bg-BG" sz="2400" kern="1200" dirty="0" smtClean="0">
                <a:solidFill>
                  <a:schemeClr val="tx1"/>
                </a:solidFill>
                <a:effectLst/>
                <a:latin typeface="+mj-lt"/>
                <a:ea typeface="+mj-ea"/>
                <a:cs typeface="+mj-cs"/>
              </a:rPr>
              <a:t> лекарствена форма, индикации, </a:t>
            </a:r>
            <a:r>
              <a:rPr lang="bg-BG" sz="2400" dirty="0" smtClean="0"/>
              <a:t>начин на освобождаване и други, които </a:t>
            </a:r>
            <a:r>
              <a:rPr lang="bg-BG" sz="2400" kern="1200" dirty="0" smtClean="0">
                <a:solidFill>
                  <a:schemeClr val="tx1"/>
                </a:solidFill>
                <a:effectLst/>
                <a:latin typeface="+mj-lt"/>
                <a:ea typeface="+mj-ea"/>
                <a:cs typeface="+mj-cs"/>
              </a:rPr>
              <a:t>носят полза за пациентите</a:t>
            </a:r>
            <a:br>
              <a:rPr lang="bg-BG" sz="2400" kern="1200" dirty="0" smtClean="0">
                <a:solidFill>
                  <a:schemeClr val="tx1"/>
                </a:solidFill>
                <a:effectLst/>
                <a:latin typeface="+mj-lt"/>
                <a:ea typeface="+mj-ea"/>
                <a:cs typeface="+mj-cs"/>
              </a:rPr>
            </a:br>
            <a:endParaRPr lang="bg-BG" sz="2400" kern="1200" dirty="0" smtClean="0">
              <a:solidFill>
                <a:schemeClr val="tx1"/>
              </a:solidFill>
              <a:effectLst/>
              <a:latin typeface="+mj-lt"/>
              <a:ea typeface="+mj-ea"/>
              <a:cs typeface="+mj-cs"/>
            </a:endParaRPr>
          </a:p>
          <a:p>
            <a:pPr algn="l"/>
            <a:r>
              <a:rPr lang="bg-BG" sz="2400" kern="1200" dirty="0" smtClean="0">
                <a:solidFill>
                  <a:schemeClr val="tx1"/>
                </a:solidFill>
                <a:effectLst/>
                <a:latin typeface="+mj-lt"/>
                <a:ea typeface="+mj-ea"/>
                <a:cs typeface="+mj-cs"/>
              </a:rPr>
              <a:t>&gt; При комбинация от различни активни вещества в един продукт, който може да бъде обект на проучвания, свързани с минимизиране на разходите / бюджетното въздействие /</a:t>
            </a:r>
            <a:endParaRPr lang="bg-BG" sz="2400" kern="1200" dirty="0">
              <a:solidFill>
                <a:schemeClr val="tx1"/>
              </a:solidFill>
              <a:effectLst/>
              <a:latin typeface="+mj-lt"/>
              <a:ea typeface="+mj-ea"/>
              <a:cs typeface="+mj-cs"/>
            </a:endParaRPr>
          </a:p>
        </p:txBody>
      </p:sp>
      <p:sp>
        <p:nvSpPr>
          <p:cNvPr id="4" name="Rectangle 3"/>
          <p:cNvSpPr/>
          <p:nvPr/>
        </p:nvSpPr>
        <p:spPr>
          <a:xfrm>
            <a:off x="2339752" y="620688"/>
            <a:ext cx="4572000" cy="830997"/>
          </a:xfrm>
          <a:prstGeom prst="rect">
            <a:avLst/>
          </a:prstGeom>
        </p:spPr>
        <p:txBody>
          <a:bodyPr>
            <a:spAutoFit/>
          </a:bodyPr>
          <a:lstStyle/>
          <a:p>
            <a:pPr algn="ctr"/>
            <a:r>
              <a:rPr lang="en-US" sz="2400" dirty="0" smtClean="0">
                <a:solidFill>
                  <a:srgbClr val="002060"/>
                </a:solidFill>
              </a:rPr>
              <a:t> </a:t>
            </a:r>
            <a:r>
              <a:rPr lang="en-US" sz="2400" b="1" dirty="0" smtClean="0">
                <a:solidFill>
                  <a:srgbClr val="002060"/>
                </a:solidFill>
              </a:rPr>
              <a:t>HTA</a:t>
            </a:r>
            <a:r>
              <a:rPr lang="bg-BG" sz="2400" b="1" dirty="0">
                <a:solidFill>
                  <a:srgbClr val="002060"/>
                </a:solidFill>
              </a:rPr>
              <a:t> (ОЗТ)</a:t>
            </a:r>
            <a:r>
              <a:rPr lang="en-US" sz="2400" b="1" dirty="0" smtClean="0">
                <a:solidFill>
                  <a:srgbClr val="002060"/>
                </a:solidFill>
              </a:rPr>
              <a:t> </a:t>
            </a:r>
            <a:r>
              <a:rPr lang="bg-BG" sz="2400" b="1" dirty="0" smtClean="0">
                <a:solidFill>
                  <a:srgbClr val="002060"/>
                </a:solidFill>
              </a:rPr>
              <a:t>И ГЕНЕРИЧНИТЕ ЛЕКАРСТВА</a:t>
            </a:r>
            <a:endParaRPr lang="bg-BG" sz="2400" dirty="0">
              <a:solidFill>
                <a:srgbClr val="002060"/>
              </a:solidFill>
            </a:endParaRPr>
          </a:p>
        </p:txBody>
      </p:sp>
    </p:spTree>
    <p:extLst>
      <p:ext uri="{BB962C8B-B14F-4D97-AF65-F5344CB8AC3E}">
        <p14:creationId xmlns:p14="http://schemas.microsoft.com/office/powerpoint/2010/main" val="1376780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13498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002060"/>
                </a:solidFill>
              </a:rPr>
              <a:t>Съдържание:</a:t>
            </a:r>
            <a:endParaRPr lang="bg-BG" sz="3200" dirty="0">
              <a:solidFill>
                <a:srgbClr val="002060"/>
              </a:solidFill>
            </a:endParaRPr>
          </a:p>
        </p:txBody>
      </p:sp>
      <p:sp>
        <p:nvSpPr>
          <p:cNvPr id="6" name="TextBox 5"/>
          <p:cNvSpPr txBox="1"/>
          <p:nvPr/>
        </p:nvSpPr>
        <p:spPr>
          <a:xfrm>
            <a:off x="323528" y="2420888"/>
            <a:ext cx="8496944" cy="371178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ru-RU" sz="2400" dirty="0">
                <a:solidFill>
                  <a:srgbClr val="002060"/>
                </a:solidFill>
              </a:rPr>
              <a:t>Генерични и </a:t>
            </a:r>
            <a:r>
              <a:rPr lang="ru-RU" sz="2400" dirty="0" smtClean="0">
                <a:solidFill>
                  <a:srgbClr val="002060"/>
                </a:solidFill>
              </a:rPr>
              <a:t>биоподобни лекарствата-значение </a:t>
            </a:r>
            <a:r>
              <a:rPr lang="ru-RU" sz="2400" dirty="0">
                <a:solidFill>
                  <a:srgbClr val="002060"/>
                </a:solidFill>
              </a:rPr>
              <a:t>за общественото здраве </a:t>
            </a:r>
          </a:p>
          <a:p>
            <a:pPr marL="342900" indent="-342900">
              <a:spcBef>
                <a:spcPct val="20000"/>
              </a:spcBef>
              <a:buFont typeface="Arial" panose="020B0604020202020204" pitchFamily="34" charset="0"/>
              <a:buChar char="•"/>
            </a:pPr>
            <a:r>
              <a:rPr lang="ru-RU" sz="2400" dirty="0">
                <a:solidFill>
                  <a:srgbClr val="002060"/>
                </a:solidFill>
              </a:rPr>
              <a:t>HTA (Оценка на Здравните Технологии)-принципи</a:t>
            </a:r>
          </a:p>
          <a:p>
            <a:pPr marL="342900" indent="-342900">
              <a:spcBef>
                <a:spcPct val="20000"/>
              </a:spcBef>
              <a:buFont typeface="Arial" panose="020B0604020202020204" pitchFamily="34" charset="0"/>
              <a:buChar char="•"/>
            </a:pPr>
            <a:r>
              <a:rPr lang="ru-RU" sz="2400" dirty="0">
                <a:solidFill>
                  <a:srgbClr val="002060"/>
                </a:solidFill>
              </a:rPr>
              <a:t>HTA (Оценка на Здравните Технологии) и генеричните медикаменти</a:t>
            </a:r>
          </a:p>
          <a:p>
            <a:pPr marL="342900" indent="-342900">
              <a:spcBef>
                <a:spcPct val="20000"/>
              </a:spcBef>
              <a:buFont typeface="Arial" panose="020B0604020202020204" pitchFamily="34" charset="0"/>
              <a:buChar char="•"/>
            </a:pPr>
            <a:r>
              <a:rPr lang="ru-RU" sz="2400" b="1" dirty="0">
                <a:solidFill>
                  <a:srgbClr val="002060"/>
                </a:solidFill>
              </a:rPr>
              <a:t>HTA (Оценка на Здравните Технологии) и Биоподобните медикаменти</a:t>
            </a:r>
          </a:p>
          <a:p>
            <a:pPr marL="342900" lvl="0" indent="-342900">
              <a:spcBef>
                <a:spcPct val="20000"/>
              </a:spcBef>
              <a:buFont typeface="Arial" panose="020B0604020202020204" pitchFamily="34" charset="0"/>
              <a:buChar char="•"/>
            </a:pPr>
            <a:r>
              <a:rPr lang="ru-RU" sz="2400" dirty="0">
                <a:solidFill>
                  <a:srgbClr val="002060"/>
                </a:solidFill>
              </a:rPr>
              <a:t>Оптимално използване на обществените ресурси за медикаментозно лечение</a:t>
            </a:r>
          </a:p>
        </p:txBody>
      </p:sp>
    </p:spTree>
    <p:extLst>
      <p:ext uri="{BB962C8B-B14F-4D97-AF65-F5344CB8AC3E}">
        <p14:creationId xmlns:p14="http://schemas.microsoft.com/office/powerpoint/2010/main" val="2839081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44824"/>
            <a:ext cx="8496944" cy="4392488"/>
          </a:xfrm>
        </p:spPr>
        <p:txBody>
          <a:bodyPr>
            <a:noAutofit/>
          </a:bodyPr>
          <a:lstStyle/>
          <a:p>
            <a:pPr algn="l"/>
            <a:r>
              <a:rPr lang="bg-BG" sz="2400" dirty="0" smtClean="0">
                <a:solidFill>
                  <a:srgbClr val="FF0000"/>
                </a:solidFill>
              </a:rPr>
              <a:t>Н</a:t>
            </a:r>
            <a:r>
              <a:rPr lang="bg-BG" sz="2400" kern="1200" dirty="0" smtClean="0">
                <a:solidFill>
                  <a:srgbClr val="FF0000"/>
                </a:solidFill>
                <a:effectLst/>
                <a:latin typeface="+mj-lt"/>
                <a:ea typeface="+mj-ea"/>
                <a:cs typeface="+mj-cs"/>
              </a:rPr>
              <a:t>авременният достъп на пациентите до биоподобни лекарства не трябва да бъде възпрепятстван от допълнителни нива на оценка на HTA:</a:t>
            </a:r>
            <a:br>
              <a:rPr lang="bg-BG" sz="2400" kern="1200" dirty="0" smtClean="0">
                <a:solidFill>
                  <a:srgbClr val="FF0000"/>
                </a:solidFill>
                <a:effectLst/>
                <a:latin typeface="+mj-lt"/>
                <a:ea typeface="+mj-ea"/>
                <a:cs typeface="+mj-cs"/>
              </a:rPr>
            </a:br>
            <a:endParaRPr lang="bg-BG" sz="2400" kern="1200" dirty="0" smtClean="0">
              <a:solidFill>
                <a:srgbClr val="FF0000"/>
              </a:solidFill>
              <a:effectLst/>
              <a:latin typeface="+mj-lt"/>
              <a:ea typeface="+mj-ea"/>
              <a:cs typeface="+mj-cs"/>
            </a:endParaRPr>
          </a:p>
          <a:p>
            <a:pPr algn="l"/>
            <a:r>
              <a:rPr lang="bg-BG" sz="2000" kern="1200" dirty="0" smtClean="0">
                <a:solidFill>
                  <a:schemeClr val="tx1"/>
                </a:solidFill>
                <a:effectLst/>
                <a:latin typeface="+mj-lt"/>
                <a:ea typeface="+mj-ea"/>
                <a:cs typeface="+mj-cs"/>
              </a:rPr>
              <a:t>Важно е </a:t>
            </a:r>
            <a:r>
              <a:rPr lang="bg-BG" sz="2000" kern="1200" dirty="0" err="1" smtClean="0">
                <a:solidFill>
                  <a:schemeClr val="tx1"/>
                </a:solidFill>
                <a:effectLst/>
                <a:latin typeface="+mj-lt"/>
                <a:ea typeface="+mj-ea"/>
                <a:cs typeface="+mj-cs"/>
              </a:rPr>
              <a:t>биоподобните</a:t>
            </a:r>
            <a:r>
              <a:rPr lang="bg-BG" sz="2000" kern="1200" dirty="0" smtClean="0">
                <a:solidFill>
                  <a:schemeClr val="tx1"/>
                </a:solidFill>
                <a:effectLst/>
                <a:latin typeface="+mj-lt"/>
                <a:ea typeface="+mj-ea"/>
                <a:cs typeface="+mj-cs"/>
              </a:rPr>
              <a:t> лекарства да са в състояние да навлязат на пазара бързо, поради което не трябва да бъдат обект на значителни закъснения, които често могат да възникнат в процеса на HTA . Тъй като </a:t>
            </a:r>
            <a:r>
              <a:rPr lang="bg-BG" sz="2000" dirty="0" err="1"/>
              <a:t>б</a:t>
            </a:r>
            <a:r>
              <a:rPr lang="bg-BG" sz="2000" kern="1200" dirty="0" err="1" smtClean="0">
                <a:solidFill>
                  <a:schemeClr val="tx1"/>
                </a:solidFill>
                <a:effectLst/>
                <a:latin typeface="+mj-lt"/>
                <a:ea typeface="+mj-ea"/>
                <a:cs typeface="+mj-cs"/>
              </a:rPr>
              <a:t>оподобните</a:t>
            </a:r>
            <a:r>
              <a:rPr lang="bg-BG" sz="2000" kern="1200" dirty="0" smtClean="0">
                <a:solidFill>
                  <a:schemeClr val="tx1"/>
                </a:solidFill>
                <a:effectLst/>
                <a:latin typeface="+mj-lt"/>
                <a:ea typeface="+mj-ea"/>
                <a:cs typeface="+mj-cs"/>
              </a:rPr>
              <a:t> лекарства са подобни на своите референтни продукти, пълна HTA не трябва систематично да се изисква, за да могат те да бъдат достъпни за пациенти, веднага след загубата на пазарния </a:t>
            </a:r>
            <a:r>
              <a:rPr lang="bg-BG" sz="2000" kern="1200" dirty="0" err="1" smtClean="0">
                <a:solidFill>
                  <a:schemeClr val="tx1"/>
                </a:solidFill>
                <a:effectLst/>
                <a:latin typeface="+mj-lt"/>
                <a:ea typeface="+mj-ea"/>
                <a:cs typeface="+mj-cs"/>
              </a:rPr>
              <a:t>ексклузивитет</a:t>
            </a:r>
            <a:r>
              <a:rPr lang="bg-BG" sz="2000" kern="1200" dirty="0" smtClean="0">
                <a:solidFill>
                  <a:schemeClr val="tx1"/>
                </a:solidFill>
                <a:effectLst/>
                <a:latin typeface="+mj-lt"/>
                <a:ea typeface="+mj-ea"/>
                <a:cs typeface="+mj-cs"/>
              </a:rPr>
              <a:t> на референтния продукт .</a:t>
            </a:r>
            <a:endParaRPr lang="bg-BG" sz="2000" kern="1200" dirty="0">
              <a:solidFill>
                <a:schemeClr val="tx1"/>
              </a:solidFill>
              <a:effectLst/>
              <a:latin typeface="+mj-lt"/>
              <a:ea typeface="+mj-ea"/>
              <a:cs typeface="+mj-cs"/>
            </a:endParaRPr>
          </a:p>
        </p:txBody>
      </p:sp>
      <p:sp>
        <p:nvSpPr>
          <p:cNvPr id="4" name="Rectangle 3"/>
          <p:cNvSpPr/>
          <p:nvPr/>
        </p:nvSpPr>
        <p:spPr>
          <a:xfrm>
            <a:off x="2051720" y="260648"/>
            <a:ext cx="5112568" cy="1200329"/>
          </a:xfrm>
          <a:prstGeom prst="rect">
            <a:avLst/>
          </a:prstGeom>
        </p:spPr>
        <p:txBody>
          <a:bodyPr wrap="square">
            <a:spAutoFit/>
          </a:bodyPr>
          <a:lstStyle/>
          <a:p>
            <a:pPr algn="ctr"/>
            <a:endParaRPr lang="bg-BG" sz="2400" dirty="0">
              <a:solidFill>
                <a:srgbClr val="002060"/>
              </a:solidFill>
            </a:endParaRPr>
          </a:p>
          <a:p>
            <a:pPr algn="ctr"/>
            <a:r>
              <a:rPr lang="en-US" sz="2400" dirty="0">
                <a:solidFill>
                  <a:srgbClr val="002060"/>
                </a:solidFill>
              </a:rPr>
              <a:t> </a:t>
            </a:r>
            <a:r>
              <a:rPr lang="en-US" sz="2400" b="1" dirty="0" smtClean="0">
                <a:solidFill>
                  <a:srgbClr val="002060"/>
                </a:solidFill>
              </a:rPr>
              <a:t>HTA</a:t>
            </a:r>
            <a:r>
              <a:rPr lang="bg-BG" sz="2400" b="1" dirty="0">
                <a:solidFill>
                  <a:srgbClr val="002060"/>
                </a:solidFill>
              </a:rPr>
              <a:t> (ОЗТ)</a:t>
            </a:r>
            <a:r>
              <a:rPr lang="en-US" sz="2400" b="1" dirty="0" smtClean="0">
                <a:solidFill>
                  <a:srgbClr val="002060"/>
                </a:solidFill>
              </a:rPr>
              <a:t> </a:t>
            </a:r>
            <a:r>
              <a:rPr lang="bg-BG" sz="2400" b="1" dirty="0" smtClean="0">
                <a:solidFill>
                  <a:srgbClr val="002060"/>
                </a:solidFill>
              </a:rPr>
              <a:t>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3131697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13498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002060"/>
                </a:solidFill>
              </a:rPr>
              <a:t>Съдържание:</a:t>
            </a:r>
            <a:endParaRPr lang="bg-BG" sz="3200" dirty="0">
              <a:solidFill>
                <a:srgbClr val="002060"/>
              </a:solidFill>
            </a:endParaRPr>
          </a:p>
        </p:txBody>
      </p:sp>
      <p:sp>
        <p:nvSpPr>
          <p:cNvPr id="6" name="TextBox 5"/>
          <p:cNvSpPr txBox="1"/>
          <p:nvPr/>
        </p:nvSpPr>
        <p:spPr>
          <a:xfrm>
            <a:off x="323528" y="2420888"/>
            <a:ext cx="8496944" cy="3711785"/>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ru-RU" sz="2400" b="1" dirty="0">
                <a:solidFill>
                  <a:srgbClr val="002060"/>
                </a:solidFill>
              </a:rPr>
              <a:t>Генерични и </a:t>
            </a:r>
            <a:r>
              <a:rPr lang="ru-RU" sz="2400" b="1" dirty="0" smtClean="0">
                <a:solidFill>
                  <a:srgbClr val="002060"/>
                </a:solidFill>
              </a:rPr>
              <a:t>биоподобни лекарства-значение </a:t>
            </a:r>
            <a:r>
              <a:rPr lang="ru-RU" sz="2400" b="1" dirty="0">
                <a:solidFill>
                  <a:srgbClr val="002060"/>
                </a:solidFill>
              </a:rPr>
              <a:t>за общественото здраве </a:t>
            </a:r>
          </a:p>
          <a:p>
            <a:pPr marL="342900" lvl="0" indent="-342900">
              <a:spcBef>
                <a:spcPct val="20000"/>
              </a:spcBef>
              <a:buFont typeface="Arial" panose="020B0604020202020204" pitchFamily="34" charset="0"/>
              <a:buChar char="•"/>
            </a:pPr>
            <a:r>
              <a:rPr lang="ru-RU" sz="2400" dirty="0">
                <a:solidFill>
                  <a:srgbClr val="002060"/>
                </a:solidFill>
              </a:rPr>
              <a:t>HTA (Оценка на Здравните Технологии</a:t>
            </a:r>
            <a:r>
              <a:rPr lang="ru-RU" sz="2400" dirty="0" smtClean="0">
                <a:solidFill>
                  <a:srgbClr val="002060"/>
                </a:solidFill>
              </a:rPr>
              <a:t>)-Принципи</a:t>
            </a:r>
            <a:endParaRPr lang="ru-RU" sz="2400" dirty="0">
              <a:solidFill>
                <a:srgbClr val="002060"/>
              </a:solidFill>
            </a:endParaRPr>
          </a:p>
          <a:p>
            <a:pPr marL="342900" lvl="0" indent="-342900">
              <a:spcBef>
                <a:spcPct val="20000"/>
              </a:spcBef>
              <a:buFont typeface="Arial" panose="020B0604020202020204" pitchFamily="34" charset="0"/>
              <a:buChar char="•"/>
            </a:pPr>
            <a:r>
              <a:rPr lang="ru-RU" sz="2400" dirty="0">
                <a:solidFill>
                  <a:srgbClr val="002060"/>
                </a:solidFill>
              </a:rPr>
              <a:t>HTA (Оценка на Здравните Технологии) и </a:t>
            </a:r>
            <a:r>
              <a:rPr lang="ru-RU" sz="2400" dirty="0" smtClean="0">
                <a:solidFill>
                  <a:srgbClr val="002060"/>
                </a:solidFill>
              </a:rPr>
              <a:t>Генеричните лекарства</a:t>
            </a:r>
            <a:endParaRPr lang="ru-RU" sz="2400" dirty="0">
              <a:solidFill>
                <a:srgbClr val="002060"/>
              </a:solidFill>
            </a:endParaRPr>
          </a:p>
          <a:p>
            <a:pPr marL="342900" lvl="0" indent="-342900">
              <a:spcBef>
                <a:spcPct val="20000"/>
              </a:spcBef>
              <a:buFont typeface="Arial" panose="020B0604020202020204" pitchFamily="34" charset="0"/>
              <a:buChar char="•"/>
            </a:pPr>
            <a:r>
              <a:rPr lang="ru-RU" sz="2400" dirty="0">
                <a:solidFill>
                  <a:srgbClr val="002060"/>
                </a:solidFill>
              </a:rPr>
              <a:t>HTA (Оценка на Здравните Технологии) и Биоподобните медикаменти</a:t>
            </a:r>
          </a:p>
          <a:p>
            <a:pPr marL="342900" lvl="0" indent="-342900">
              <a:spcBef>
                <a:spcPct val="20000"/>
              </a:spcBef>
              <a:buFont typeface="Arial" panose="020B0604020202020204" pitchFamily="34" charset="0"/>
              <a:buChar char="•"/>
            </a:pPr>
            <a:r>
              <a:rPr lang="ru-RU" sz="2400" dirty="0" smtClean="0">
                <a:solidFill>
                  <a:srgbClr val="002060"/>
                </a:solidFill>
              </a:rPr>
              <a:t>Оптимално </a:t>
            </a:r>
            <a:r>
              <a:rPr lang="ru-RU" sz="2400" dirty="0">
                <a:solidFill>
                  <a:srgbClr val="002060"/>
                </a:solidFill>
              </a:rPr>
              <a:t>използване на </a:t>
            </a:r>
            <a:r>
              <a:rPr lang="ru-RU" sz="2400" dirty="0" smtClean="0">
                <a:solidFill>
                  <a:srgbClr val="002060"/>
                </a:solidFill>
              </a:rPr>
              <a:t>обществените ресурси </a:t>
            </a:r>
            <a:r>
              <a:rPr lang="ru-RU" sz="2400" dirty="0">
                <a:solidFill>
                  <a:srgbClr val="002060"/>
                </a:solidFill>
              </a:rPr>
              <a:t>за </a:t>
            </a:r>
            <a:r>
              <a:rPr lang="ru-RU" sz="2400" dirty="0" smtClean="0">
                <a:solidFill>
                  <a:srgbClr val="002060"/>
                </a:solidFill>
              </a:rPr>
              <a:t>медикаментозно лечение</a:t>
            </a:r>
            <a:endParaRPr lang="ru-RU" sz="2400" dirty="0">
              <a:solidFill>
                <a:srgbClr val="002060"/>
              </a:solidFill>
            </a:endParaRPr>
          </a:p>
        </p:txBody>
      </p:sp>
    </p:spTree>
    <p:extLst>
      <p:ext uri="{BB962C8B-B14F-4D97-AF65-F5344CB8AC3E}">
        <p14:creationId xmlns:p14="http://schemas.microsoft.com/office/powerpoint/2010/main" val="3435198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4178895"/>
          </a:xfrm>
        </p:spPr>
        <p:txBody>
          <a:bodyPr>
            <a:noAutofit/>
          </a:bodyPr>
          <a:lstStyle/>
          <a:p>
            <a:pPr algn="l"/>
            <a:r>
              <a:rPr lang="bg-BG" sz="2400" kern="1200" dirty="0" smtClean="0">
                <a:solidFill>
                  <a:schemeClr val="tx1"/>
                </a:solidFill>
                <a:effectLst/>
                <a:latin typeface="+mj-lt"/>
                <a:ea typeface="+mj-ea"/>
                <a:cs typeface="+mj-cs"/>
              </a:rPr>
              <a:t>" </a:t>
            </a:r>
            <a:r>
              <a:rPr lang="bg-BG" sz="2400" kern="1200" dirty="0" smtClean="0">
                <a:solidFill>
                  <a:srgbClr val="FF0000"/>
                </a:solidFill>
                <a:effectLst/>
                <a:latin typeface="+mj-lt"/>
                <a:ea typeface="+mj-ea"/>
                <a:cs typeface="+mj-cs"/>
              </a:rPr>
              <a:t>Активното вещество на </a:t>
            </a:r>
            <a:r>
              <a:rPr lang="bg-BG" sz="2400" kern="1200" dirty="0" err="1" smtClean="0">
                <a:solidFill>
                  <a:srgbClr val="FF0000"/>
                </a:solidFill>
                <a:effectLst/>
                <a:latin typeface="+mj-lt"/>
                <a:ea typeface="+mj-ea"/>
                <a:cs typeface="+mj-cs"/>
              </a:rPr>
              <a:t>биоподобното</a:t>
            </a:r>
            <a:r>
              <a:rPr lang="bg-BG" sz="2400" kern="1200" dirty="0" smtClean="0">
                <a:solidFill>
                  <a:srgbClr val="FF0000"/>
                </a:solidFill>
                <a:effectLst/>
                <a:latin typeface="+mj-lt"/>
                <a:ea typeface="+mj-ea"/>
                <a:cs typeface="+mj-cs"/>
              </a:rPr>
              <a:t> и референтното лекарство е по същество същата биологична субстанция </a:t>
            </a:r>
            <a:r>
              <a:rPr lang="bg-BG" sz="2400" kern="1200" dirty="0" smtClean="0">
                <a:solidFill>
                  <a:schemeClr val="tx1"/>
                </a:solidFill>
                <a:effectLst/>
                <a:latin typeface="+mj-lt"/>
                <a:ea typeface="+mj-ea"/>
                <a:cs typeface="+mj-cs"/>
              </a:rPr>
              <a:t>, въпреки че може да има малки разлики, дължащи се на техните сложни производствени методи. Подобно на референтното лекарство , </a:t>
            </a:r>
            <a:r>
              <a:rPr lang="bg-BG" sz="2400" kern="1200" dirty="0" err="1" smtClean="0">
                <a:solidFill>
                  <a:schemeClr val="tx1"/>
                </a:solidFill>
                <a:effectLst/>
                <a:latin typeface="+mj-lt"/>
                <a:ea typeface="+mj-ea"/>
                <a:cs typeface="+mj-cs"/>
              </a:rPr>
              <a:t>биоподобните</a:t>
            </a:r>
            <a:r>
              <a:rPr lang="bg-BG" sz="2400" kern="1200" dirty="0" smtClean="0">
                <a:solidFill>
                  <a:schemeClr val="tx1"/>
                </a:solidFill>
                <a:effectLst/>
                <a:latin typeface="+mj-lt"/>
                <a:ea typeface="+mj-ea"/>
                <a:cs typeface="+mj-cs"/>
              </a:rPr>
              <a:t> има степен на естествена </a:t>
            </a:r>
            <a:r>
              <a:rPr lang="bg-BG" sz="2400" kern="1200" dirty="0" err="1" smtClean="0">
                <a:solidFill>
                  <a:schemeClr val="tx1"/>
                </a:solidFill>
                <a:effectLst/>
                <a:latin typeface="+mj-lt"/>
                <a:ea typeface="+mj-ea"/>
                <a:cs typeface="+mj-cs"/>
              </a:rPr>
              <a:t>вариабилност</a:t>
            </a:r>
            <a:r>
              <a:rPr lang="bg-BG" sz="2400" kern="1200" dirty="0" smtClean="0">
                <a:solidFill>
                  <a:schemeClr val="tx1"/>
                </a:solidFill>
                <a:effectLst/>
                <a:latin typeface="+mj-lt"/>
                <a:ea typeface="+mj-ea"/>
                <a:cs typeface="+mj-cs"/>
              </a:rPr>
              <a:t>. След като бъде одобрен, това означава, че неговата вариабилност и всякакви разлики между него и неговия референтен продукт са показали, че са напълно </a:t>
            </a:r>
            <a:r>
              <a:rPr lang="bg-BG" sz="2400" kern="1200" dirty="0" smtClean="0">
                <a:solidFill>
                  <a:srgbClr val="FF0000"/>
                </a:solidFill>
                <a:effectLst/>
                <a:latin typeface="+mj-lt"/>
                <a:ea typeface="+mj-ea"/>
                <a:cs typeface="+mj-cs"/>
              </a:rPr>
              <a:t>неутрални към критериите за безопасност и ефективност </a:t>
            </a:r>
            <a:r>
              <a:rPr lang="bg-BG" sz="2400" kern="1200" dirty="0" smtClean="0">
                <a:solidFill>
                  <a:schemeClr val="tx1"/>
                </a:solidFill>
                <a:effectLst/>
                <a:latin typeface="+mj-lt"/>
                <a:ea typeface="+mj-ea"/>
                <a:cs typeface="+mj-cs"/>
              </a:rPr>
              <a:t> "</a:t>
            </a:r>
          </a:p>
          <a:p>
            <a:pPr algn="l"/>
            <a:r>
              <a:rPr lang="bg-BG" sz="2400" kern="1200" dirty="0" smtClean="0">
                <a:solidFill>
                  <a:schemeClr val="tx1"/>
                </a:solidFill>
                <a:effectLst/>
                <a:latin typeface="+mj-lt"/>
                <a:ea typeface="+mj-ea"/>
                <a:cs typeface="+mj-cs"/>
              </a:rPr>
              <a:t> </a:t>
            </a:r>
            <a:endParaRPr lang="bg-BG" sz="2000" kern="1200" dirty="0" smtClean="0">
              <a:solidFill>
                <a:schemeClr val="tx1"/>
              </a:solidFill>
              <a:effectLst/>
              <a:latin typeface="+mj-lt"/>
              <a:ea typeface="+mj-ea"/>
              <a:cs typeface="+mj-cs"/>
            </a:endParaRPr>
          </a:p>
          <a:p>
            <a:pPr algn="l"/>
            <a:r>
              <a:rPr lang="bg-BG" sz="2000" kern="1200" dirty="0" smtClean="0">
                <a:solidFill>
                  <a:schemeClr val="tx1"/>
                </a:solidFill>
                <a:effectLst/>
                <a:latin typeface="+mj-lt"/>
                <a:ea typeface="+mj-ea"/>
                <a:cs typeface="+mj-cs"/>
              </a:rPr>
              <a:t>Източник : Въпроси и </a:t>
            </a:r>
            <a:r>
              <a:rPr lang="bg-BG" sz="2000" dirty="0"/>
              <a:t>отговори на EMA </a:t>
            </a:r>
            <a:r>
              <a:rPr lang="bg-BG" sz="2000" kern="1200" dirty="0" smtClean="0">
                <a:solidFill>
                  <a:schemeClr val="tx1"/>
                </a:solidFill>
                <a:effectLst/>
                <a:latin typeface="+mj-lt"/>
                <a:ea typeface="+mj-ea"/>
                <a:cs typeface="+mj-cs"/>
              </a:rPr>
              <a:t>относно </a:t>
            </a:r>
            <a:r>
              <a:rPr lang="bg-BG" sz="2000" kern="1200" dirty="0" err="1" smtClean="0">
                <a:solidFill>
                  <a:schemeClr val="tx1"/>
                </a:solidFill>
                <a:effectLst/>
                <a:latin typeface="+mj-lt"/>
                <a:ea typeface="+mj-ea"/>
                <a:cs typeface="+mj-cs"/>
              </a:rPr>
              <a:t>биоподобните</a:t>
            </a:r>
            <a:r>
              <a:rPr lang="bg-BG" sz="2000" kern="1200" dirty="0" smtClean="0">
                <a:solidFill>
                  <a:schemeClr val="tx1"/>
                </a:solidFill>
                <a:effectLst/>
                <a:latin typeface="+mj-lt"/>
                <a:ea typeface="+mj-ea"/>
                <a:cs typeface="+mj-cs"/>
              </a:rPr>
              <a:t> лекарствени продукти</a:t>
            </a:r>
          </a:p>
          <a:p>
            <a:pPr algn="l"/>
            <a:endParaRPr lang="en-US" sz="2400" dirty="0"/>
          </a:p>
        </p:txBody>
      </p:sp>
      <p:sp>
        <p:nvSpPr>
          <p:cNvPr id="4" name="Rectangle 3"/>
          <p:cNvSpPr/>
          <p:nvPr/>
        </p:nvSpPr>
        <p:spPr>
          <a:xfrm>
            <a:off x="1979712" y="140439"/>
            <a:ext cx="5112568" cy="1200329"/>
          </a:xfrm>
          <a:prstGeom prst="rect">
            <a:avLst/>
          </a:prstGeom>
        </p:spPr>
        <p:txBody>
          <a:bodyPr wrap="square">
            <a:spAutoFit/>
          </a:bodyPr>
          <a:lstStyle/>
          <a:p>
            <a:endParaRPr lang="bg-BG" sz="2400" dirty="0">
              <a:solidFill>
                <a:srgbClr val="002060"/>
              </a:solidFill>
            </a:endParaRPr>
          </a:p>
          <a:p>
            <a:pPr algn="ctr"/>
            <a:r>
              <a:rPr lang="en-US" sz="2400" dirty="0">
                <a:solidFill>
                  <a:srgbClr val="002060"/>
                </a:solidFill>
              </a:rPr>
              <a:t> </a:t>
            </a:r>
            <a:r>
              <a:rPr lang="en-US" sz="2400" b="1" dirty="0" smtClean="0">
                <a:solidFill>
                  <a:srgbClr val="002060"/>
                </a:solidFill>
              </a:rPr>
              <a:t>HTA</a:t>
            </a:r>
            <a:r>
              <a:rPr lang="bg-BG" sz="2400" b="1" dirty="0">
                <a:solidFill>
                  <a:srgbClr val="002060"/>
                </a:solidFill>
              </a:rPr>
              <a:t>(ОЗТ)</a:t>
            </a:r>
            <a:r>
              <a:rPr lang="en-US" sz="2400" b="1" dirty="0" smtClean="0">
                <a:solidFill>
                  <a:srgbClr val="002060"/>
                </a:solidFill>
              </a:rPr>
              <a:t> </a:t>
            </a:r>
            <a:r>
              <a:rPr lang="bg-BG" sz="2400" b="1" dirty="0" smtClean="0">
                <a:solidFill>
                  <a:srgbClr val="002060"/>
                </a:solidFill>
              </a:rPr>
              <a:t>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313169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8134672" cy="4824536"/>
          </a:xfrm>
        </p:spPr>
        <p:txBody>
          <a:bodyPr>
            <a:noAutofit/>
          </a:bodyPr>
          <a:lstStyle/>
          <a:p>
            <a:pPr algn="l"/>
            <a:r>
              <a:rPr lang="bg-BG" sz="2400" kern="1200" dirty="0" smtClean="0">
                <a:solidFill>
                  <a:srgbClr val="FF0000"/>
                </a:solidFill>
                <a:effectLst/>
                <a:latin typeface="+mj-lt"/>
                <a:ea typeface="+mj-ea"/>
                <a:cs typeface="+mj-cs"/>
              </a:rPr>
              <a:t>Биоподобните лекарства имат един и същ профил на безопасност и са терапевтично еквивалентни на референтния продукт, като единствената разлика с референтния продукт е цената</a:t>
            </a:r>
            <a:r>
              <a:rPr lang="bg-BG" sz="2400" kern="1200" dirty="0" smtClean="0">
                <a:solidFill>
                  <a:schemeClr val="tx1"/>
                </a:solidFill>
                <a:effectLst/>
                <a:latin typeface="+mj-lt"/>
                <a:ea typeface="+mj-ea"/>
                <a:cs typeface="+mj-cs"/>
              </a:rPr>
              <a:t> </a:t>
            </a:r>
            <a:br>
              <a:rPr lang="bg-BG" sz="2400" kern="1200" dirty="0" smtClean="0">
                <a:solidFill>
                  <a:schemeClr val="tx1"/>
                </a:solidFill>
                <a:effectLst/>
                <a:latin typeface="+mj-lt"/>
                <a:ea typeface="+mj-ea"/>
                <a:cs typeface="+mj-cs"/>
              </a:rPr>
            </a:br>
            <a:r>
              <a:rPr lang="bg-BG" sz="2400" kern="1200" dirty="0" smtClean="0">
                <a:solidFill>
                  <a:schemeClr val="tx1"/>
                </a:solidFill>
                <a:effectLst/>
                <a:latin typeface="+mj-lt"/>
                <a:ea typeface="+mj-ea"/>
                <a:cs typeface="+mj-cs"/>
              </a:rPr>
              <a:t>Ето защо не следва да се изисква извършването на пълен HTA анализ и оценка, а </a:t>
            </a:r>
            <a:r>
              <a:rPr lang="bg-BG" sz="2400" kern="1200" dirty="0" smtClean="0">
                <a:solidFill>
                  <a:srgbClr val="FF0000"/>
                </a:solidFill>
                <a:effectLst/>
                <a:latin typeface="+mj-lt"/>
                <a:ea typeface="+mj-ea"/>
                <a:cs typeface="+mj-cs"/>
              </a:rPr>
              <a:t>прилагането на съкратен HTA с фокус върху оценка за минимизиране на разходите и финансово въздействие върху бюджета</a:t>
            </a:r>
            <a:r>
              <a:rPr lang="bg-BG" sz="2400" kern="1200" dirty="0" smtClean="0">
                <a:solidFill>
                  <a:schemeClr val="tx1"/>
                </a:solidFill>
                <a:effectLst/>
                <a:latin typeface="+mj-lt"/>
                <a:ea typeface="+mj-ea"/>
                <a:cs typeface="+mj-cs"/>
              </a:rPr>
              <a:t/>
            </a:r>
            <a:br>
              <a:rPr lang="bg-BG" sz="2400" kern="1200" dirty="0" smtClean="0">
                <a:solidFill>
                  <a:schemeClr val="tx1"/>
                </a:solidFill>
                <a:effectLst/>
                <a:latin typeface="+mj-lt"/>
                <a:ea typeface="+mj-ea"/>
                <a:cs typeface="+mj-cs"/>
              </a:rPr>
            </a:br>
            <a:r>
              <a:rPr lang="bg-BG" sz="2400" kern="1200" dirty="0" smtClean="0">
                <a:solidFill>
                  <a:schemeClr val="tx1"/>
                </a:solidFill>
                <a:effectLst/>
                <a:latin typeface="+mj-lt"/>
                <a:ea typeface="+mj-ea"/>
                <a:cs typeface="+mj-cs"/>
              </a:rPr>
              <a:t>Тъй като HTA е чисто административна процедура , срокът от подаване за одобрение до реимбурсиране трябва да бъде кратък ( </a:t>
            </a:r>
            <a:r>
              <a:rPr lang="bg-BG" sz="2400" kern="1200" dirty="0" smtClean="0">
                <a:solidFill>
                  <a:srgbClr val="FF0000"/>
                </a:solidFill>
                <a:effectLst/>
                <a:latin typeface="+mj-lt"/>
                <a:ea typeface="+mj-ea"/>
                <a:cs typeface="+mj-cs"/>
              </a:rPr>
              <a:t>60 дни максимум</a:t>
            </a:r>
            <a:r>
              <a:rPr lang="bg-BG" sz="2400" kern="1200" dirty="0" smtClean="0">
                <a:solidFill>
                  <a:schemeClr val="tx1"/>
                </a:solidFill>
                <a:effectLst/>
                <a:latin typeface="+mj-lt"/>
                <a:ea typeface="+mj-ea"/>
                <a:cs typeface="+mj-cs"/>
              </a:rPr>
              <a:t>) </a:t>
            </a:r>
            <a:endParaRPr lang="bg-BG" sz="2400" kern="1200" dirty="0">
              <a:solidFill>
                <a:schemeClr val="tx1"/>
              </a:solidFill>
              <a:effectLst/>
              <a:latin typeface="+mj-lt"/>
              <a:ea typeface="+mj-ea"/>
              <a:cs typeface="+mj-cs"/>
            </a:endParaRPr>
          </a:p>
        </p:txBody>
      </p:sp>
      <p:sp>
        <p:nvSpPr>
          <p:cNvPr id="4" name="Rectangle 3"/>
          <p:cNvSpPr/>
          <p:nvPr/>
        </p:nvSpPr>
        <p:spPr>
          <a:xfrm>
            <a:off x="2041424" y="188640"/>
            <a:ext cx="5112568" cy="1200329"/>
          </a:xfrm>
          <a:prstGeom prst="rect">
            <a:avLst/>
          </a:prstGeom>
        </p:spPr>
        <p:txBody>
          <a:bodyPr wrap="square">
            <a:spAutoFit/>
          </a:bodyPr>
          <a:lstStyle/>
          <a:p>
            <a:endParaRPr lang="bg-BG" sz="2400" dirty="0">
              <a:solidFill>
                <a:srgbClr val="002060"/>
              </a:solidFill>
            </a:endParaRPr>
          </a:p>
          <a:p>
            <a:pPr algn="ctr"/>
            <a:r>
              <a:rPr lang="en-US" sz="2400" dirty="0">
                <a:solidFill>
                  <a:srgbClr val="002060"/>
                </a:solidFill>
              </a:rPr>
              <a:t> </a:t>
            </a:r>
            <a:r>
              <a:rPr lang="en-US" sz="2400" b="1" dirty="0" smtClean="0">
                <a:solidFill>
                  <a:srgbClr val="002060"/>
                </a:solidFill>
              </a:rPr>
              <a:t>HTA</a:t>
            </a:r>
            <a:r>
              <a:rPr lang="bg-BG" sz="2400" b="1" dirty="0" smtClean="0">
                <a:solidFill>
                  <a:srgbClr val="002060"/>
                </a:solidFill>
              </a:rPr>
              <a:t> (</a:t>
            </a:r>
            <a:r>
              <a:rPr lang="bg-BG" sz="2400" b="1" dirty="0">
                <a:solidFill>
                  <a:srgbClr val="002060"/>
                </a:solidFill>
              </a:rPr>
              <a:t>ОЗТ)</a:t>
            </a:r>
            <a:r>
              <a:rPr lang="en-US" sz="2400" b="1" dirty="0" smtClean="0">
                <a:solidFill>
                  <a:srgbClr val="002060"/>
                </a:solidFill>
              </a:rPr>
              <a:t> </a:t>
            </a:r>
            <a:r>
              <a:rPr lang="bg-BG" sz="2400" b="1" dirty="0" smtClean="0">
                <a:solidFill>
                  <a:srgbClr val="002060"/>
                </a:solidFill>
              </a:rPr>
              <a:t>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2664554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8062664" cy="4824536"/>
          </a:xfrm>
        </p:spPr>
        <p:txBody>
          <a:bodyPr>
            <a:noAutofit/>
          </a:bodyPr>
          <a:lstStyle/>
          <a:p>
            <a:pPr algn="l"/>
            <a:r>
              <a:rPr lang="bg-BG" sz="2400" kern="1200" dirty="0" smtClean="0">
                <a:solidFill>
                  <a:srgbClr val="FF0000"/>
                </a:solidFill>
                <a:effectLst/>
                <a:latin typeface="+mj-lt"/>
                <a:ea typeface="+mj-ea"/>
                <a:cs typeface="+mj-cs"/>
              </a:rPr>
              <a:t>Подобреното съотношение разход-ефективност  на </a:t>
            </a:r>
            <a:r>
              <a:rPr lang="bg-BG" sz="2400" dirty="0" smtClean="0">
                <a:solidFill>
                  <a:srgbClr val="FF0000"/>
                </a:solidFill>
              </a:rPr>
              <a:t>биоподобните медикаменти трябва </a:t>
            </a:r>
            <a:r>
              <a:rPr lang="bg-BG" sz="2400" kern="1200" dirty="0" smtClean="0">
                <a:solidFill>
                  <a:srgbClr val="FF0000"/>
                </a:solidFill>
                <a:effectLst/>
                <a:latin typeface="+mj-lt"/>
                <a:ea typeface="+mj-ea"/>
                <a:cs typeface="+mj-cs"/>
              </a:rPr>
              <a:t>да бъде призната и оценена</a:t>
            </a:r>
            <a:br>
              <a:rPr lang="bg-BG" sz="2400" kern="1200" dirty="0" smtClean="0">
                <a:solidFill>
                  <a:srgbClr val="FF0000"/>
                </a:solidFill>
                <a:effectLst/>
                <a:latin typeface="+mj-lt"/>
                <a:ea typeface="+mj-ea"/>
                <a:cs typeface="+mj-cs"/>
              </a:rPr>
            </a:br>
            <a:endParaRPr lang="bg-BG" sz="2400" kern="1200" dirty="0" smtClean="0">
              <a:solidFill>
                <a:srgbClr val="FF0000"/>
              </a:solidFill>
              <a:effectLst/>
              <a:latin typeface="+mj-lt"/>
              <a:ea typeface="+mj-ea"/>
              <a:cs typeface="+mj-cs"/>
            </a:endParaRPr>
          </a:p>
          <a:p>
            <a:pPr algn="l"/>
            <a:r>
              <a:rPr lang="bg-BG" sz="2400" kern="1200" dirty="0" smtClean="0">
                <a:solidFill>
                  <a:schemeClr val="tx1"/>
                </a:solidFill>
                <a:effectLst/>
                <a:latin typeface="+mj-lt"/>
                <a:ea typeface="+mj-ea"/>
                <a:cs typeface="+mj-cs"/>
              </a:rPr>
              <a:t>Изключения от съкратената процедура на HTA могат да възникнат, ако е необходимо </a:t>
            </a:r>
            <a:r>
              <a:rPr lang="bg-BG" sz="2400" dirty="0" smtClean="0"/>
              <a:t>да се докаже </a:t>
            </a:r>
            <a:r>
              <a:rPr lang="bg-BG" sz="2400" kern="1200" dirty="0" smtClean="0">
                <a:solidFill>
                  <a:schemeClr val="tx1"/>
                </a:solidFill>
                <a:effectLst/>
                <a:latin typeface="+mj-lt"/>
                <a:ea typeface="+mj-ea"/>
                <a:cs typeface="+mj-cs"/>
              </a:rPr>
              <a:t>подобрена ефективността на разходите за даден биоподобен продукт, в сравнение с референтния продукт и производителят иска да използва това, за да оправдае относително висока цена </a:t>
            </a:r>
            <a:endParaRPr lang="bg-BG" sz="2400" kern="1200" dirty="0">
              <a:solidFill>
                <a:schemeClr val="tx1"/>
              </a:solidFill>
              <a:effectLst/>
              <a:latin typeface="+mj-lt"/>
              <a:ea typeface="+mj-ea"/>
              <a:cs typeface="+mj-cs"/>
            </a:endParaRPr>
          </a:p>
        </p:txBody>
      </p:sp>
      <p:sp>
        <p:nvSpPr>
          <p:cNvPr id="4" name="Rectangle 3"/>
          <p:cNvSpPr/>
          <p:nvPr/>
        </p:nvSpPr>
        <p:spPr>
          <a:xfrm>
            <a:off x="2078752" y="260648"/>
            <a:ext cx="5112568" cy="1200329"/>
          </a:xfrm>
          <a:prstGeom prst="rect">
            <a:avLst/>
          </a:prstGeom>
        </p:spPr>
        <p:txBody>
          <a:bodyPr wrap="square">
            <a:spAutoFit/>
          </a:bodyPr>
          <a:lstStyle/>
          <a:p>
            <a:endParaRPr lang="bg-BG" sz="2400" dirty="0">
              <a:solidFill>
                <a:srgbClr val="002060"/>
              </a:solidFill>
            </a:endParaRPr>
          </a:p>
          <a:p>
            <a:pPr algn="ctr"/>
            <a:r>
              <a:rPr lang="en-US" sz="2400" dirty="0">
                <a:solidFill>
                  <a:srgbClr val="002060"/>
                </a:solidFill>
              </a:rPr>
              <a:t> </a:t>
            </a:r>
            <a:r>
              <a:rPr lang="en-US" sz="2400" b="1" dirty="0" smtClean="0">
                <a:solidFill>
                  <a:srgbClr val="002060"/>
                </a:solidFill>
              </a:rPr>
              <a:t>HTA</a:t>
            </a:r>
            <a:r>
              <a:rPr lang="bg-BG" sz="2400" b="1" dirty="0" smtClean="0">
                <a:solidFill>
                  <a:srgbClr val="002060"/>
                </a:solidFill>
              </a:rPr>
              <a:t> (</a:t>
            </a:r>
            <a:r>
              <a:rPr lang="bg-BG" sz="2400" b="1" dirty="0">
                <a:solidFill>
                  <a:srgbClr val="002060"/>
                </a:solidFill>
              </a:rPr>
              <a:t>ОЗТ)</a:t>
            </a:r>
            <a:r>
              <a:rPr lang="en-US" sz="2400" b="1" dirty="0" smtClean="0">
                <a:solidFill>
                  <a:srgbClr val="002060"/>
                </a:solidFill>
              </a:rPr>
              <a:t> </a:t>
            </a:r>
            <a:r>
              <a:rPr lang="bg-BG" sz="2400" b="1" dirty="0" smtClean="0">
                <a:solidFill>
                  <a:srgbClr val="002060"/>
                </a:solidFill>
              </a:rPr>
              <a:t>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198864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4464495"/>
          </a:xfrm>
        </p:spPr>
        <p:txBody>
          <a:bodyPr>
            <a:noAutofit/>
          </a:bodyPr>
          <a:lstStyle/>
          <a:p>
            <a:pPr algn="l"/>
            <a:r>
              <a:rPr lang="bg-BG" sz="2400" kern="1200" dirty="0" smtClean="0">
                <a:solidFill>
                  <a:srgbClr val="FF0000"/>
                </a:solidFill>
                <a:effectLst/>
                <a:latin typeface="+mj-lt"/>
                <a:ea typeface="+mj-ea"/>
                <a:cs typeface="+mj-cs"/>
              </a:rPr>
              <a:t>Дадено биоподобно лекарство може да се счита за по – разходно-ефективно от референтния продукт и може да бъдат включени за по-ранно и / или по-широко използване в рамките на медицински препоръки за предписване </a:t>
            </a:r>
            <a:br>
              <a:rPr lang="bg-BG" sz="2400" kern="1200" dirty="0" smtClean="0">
                <a:solidFill>
                  <a:srgbClr val="FF0000"/>
                </a:solidFill>
                <a:effectLst/>
                <a:latin typeface="+mj-lt"/>
                <a:ea typeface="+mj-ea"/>
                <a:cs typeface="+mj-cs"/>
              </a:rPr>
            </a:br>
            <a:r>
              <a:rPr lang="bg-BG" sz="2400" kern="1200" dirty="0" smtClean="0">
                <a:solidFill>
                  <a:schemeClr val="tx1"/>
                </a:solidFill>
                <a:effectLst/>
                <a:latin typeface="+mj-lt"/>
                <a:ea typeface="+mj-ea"/>
                <a:cs typeface="+mj-cs"/>
              </a:rPr>
              <a:t/>
            </a:r>
            <a:br>
              <a:rPr lang="bg-BG" sz="2400" kern="1200" dirty="0" smtClean="0">
                <a:solidFill>
                  <a:schemeClr val="tx1"/>
                </a:solidFill>
                <a:effectLst/>
                <a:latin typeface="+mj-lt"/>
                <a:ea typeface="+mj-ea"/>
                <a:cs typeface="+mj-cs"/>
              </a:rPr>
            </a:br>
            <a:r>
              <a:rPr lang="bg-BG" sz="2400" kern="1200" dirty="0" smtClean="0">
                <a:solidFill>
                  <a:schemeClr val="tx1"/>
                </a:solidFill>
                <a:effectLst/>
                <a:latin typeface="+mj-lt"/>
                <a:ea typeface="+mj-ea"/>
                <a:cs typeface="+mj-cs"/>
              </a:rPr>
              <a:t>Биоподобните лекарства  в такива случаи трябва да бъдат посочени като лечение от първа линия в консенсусите по терапентични алгоритми</a:t>
            </a:r>
            <a:endParaRPr lang="bg-BG" sz="2400" kern="1200" dirty="0">
              <a:solidFill>
                <a:schemeClr val="tx1"/>
              </a:solidFill>
              <a:effectLst/>
              <a:latin typeface="+mj-lt"/>
              <a:ea typeface="+mj-ea"/>
              <a:cs typeface="+mj-cs"/>
            </a:endParaRPr>
          </a:p>
        </p:txBody>
      </p:sp>
      <p:sp>
        <p:nvSpPr>
          <p:cNvPr id="4" name="Rectangle 3"/>
          <p:cNvSpPr/>
          <p:nvPr/>
        </p:nvSpPr>
        <p:spPr>
          <a:xfrm>
            <a:off x="2051720" y="260648"/>
            <a:ext cx="5112568" cy="1200329"/>
          </a:xfrm>
          <a:prstGeom prst="rect">
            <a:avLst/>
          </a:prstGeom>
        </p:spPr>
        <p:txBody>
          <a:bodyPr wrap="square">
            <a:spAutoFit/>
          </a:bodyPr>
          <a:lstStyle/>
          <a:p>
            <a:endParaRPr lang="bg-BG" sz="2400" dirty="0">
              <a:solidFill>
                <a:srgbClr val="002060"/>
              </a:solidFill>
            </a:endParaRPr>
          </a:p>
          <a:p>
            <a:pPr algn="ctr"/>
            <a:r>
              <a:rPr lang="en-US" sz="2400" dirty="0">
                <a:solidFill>
                  <a:srgbClr val="002060"/>
                </a:solidFill>
              </a:rPr>
              <a:t> </a:t>
            </a:r>
            <a:r>
              <a:rPr lang="en-US" sz="2400" b="1" dirty="0" smtClean="0">
                <a:solidFill>
                  <a:srgbClr val="002060"/>
                </a:solidFill>
              </a:rPr>
              <a:t>HTA</a:t>
            </a:r>
            <a:r>
              <a:rPr lang="bg-BG" sz="2400" b="1" dirty="0" smtClean="0">
                <a:solidFill>
                  <a:srgbClr val="002060"/>
                </a:solidFill>
              </a:rPr>
              <a:t> (</a:t>
            </a:r>
            <a:r>
              <a:rPr lang="bg-BG" sz="2400" b="1" dirty="0">
                <a:solidFill>
                  <a:srgbClr val="002060"/>
                </a:solidFill>
              </a:rPr>
              <a:t>ОЗТ)</a:t>
            </a:r>
            <a:r>
              <a:rPr lang="en-US" sz="2400" b="1" dirty="0" smtClean="0">
                <a:solidFill>
                  <a:srgbClr val="002060"/>
                </a:solidFill>
              </a:rPr>
              <a:t> </a:t>
            </a:r>
            <a:r>
              <a:rPr lang="bg-BG" sz="2400" b="1" dirty="0" smtClean="0">
                <a:solidFill>
                  <a:srgbClr val="002060"/>
                </a:solidFill>
              </a:rPr>
              <a:t>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4135468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6624736" cy="1143000"/>
          </a:xfrm>
        </p:spPr>
        <p:txBody>
          <a:bodyPr>
            <a:normAutofit/>
          </a:bodyPr>
          <a:lstStyle/>
          <a:p>
            <a:r>
              <a:rPr lang="bg-BG" sz="2800" b="1" dirty="0">
                <a:solidFill>
                  <a:srgbClr val="002060"/>
                </a:solidFill>
              </a:rPr>
              <a:t>Оптималното използване на </a:t>
            </a:r>
            <a:r>
              <a:rPr lang="bg-BG" sz="2800" b="1" dirty="0" smtClean="0">
                <a:solidFill>
                  <a:srgbClr val="002060"/>
                </a:solidFill>
              </a:rPr>
              <a:t>ресурсите</a:t>
            </a:r>
            <a:r>
              <a:rPr lang="en-US" sz="2800" b="1" dirty="0" smtClean="0">
                <a:solidFill>
                  <a:srgbClr val="002060"/>
                </a:solidFill>
              </a:rPr>
              <a:t> </a:t>
            </a:r>
            <a:r>
              <a:rPr lang="bg-BG" sz="2800" b="1" dirty="0" smtClean="0">
                <a:solidFill>
                  <a:srgbClr val="002060"/>
                </a:solidFill>
              </a:rPr>
              <a:t>за лекарства</a:t>
            </a:r>
            <a:endParaRPr lang="bg-BG" sz="2800" b="1" dirty="0">
              <a:solidFill>
                <a:srgbClr val="002060"/>
              </a:solidFill>
            </a:endParaRPr>
          </a:p>
        </p:txBody>
      </p:sp>
      <p:sp>
        <p:nvSpPr>
          <p:cNvPr id="3" name="Rectangle 2"/>
          <p:cNvSpPr/>
          <p:nvPr/>
        </p:nvSpPr>
        <p:spPr>
          <a:xfrm>
            <a:off x="395536" y="1592573"/>
            <a:ext cx="6138428" cy="400110"/>
          </a:xfrm>
          <a:prstGeom prst="rect">
            <a:avLst/>
          </a:prstGeom>
        </p:spPr>
        <p:txBody>
          <a:bodyPr wrap="square">
            <a:spAutoFit/>
          </a:bodyPr>
          <a:lstStyle/>
          <a:p>
            <a:r>
              <a:rPr lang="ru-RU" sz="2000" dirty="0">
                <a:solidFill>
                  <a:srgbClr val="002060"/>
                </a:solidFill>
              </a:rPr>
              <a:t>Препоръка за оптимално използване на ресурсите</a:t>
            </a:r>
          </a:p>
        </p:txBody>
      </p:sp>
      <p:sp>
        <p:nvSpPr>
          <p:cNvPr id="5" name="Rectangle 4"/>
          <p:cNvSpPr/>
          <p:nvPr/>
        </p:nvSpPr>
        <p:spPr>
          <a:xfrm>
            <a:off x="3923928" y="1859633"/>
            <a:ext cx="5220072" cy="338554"/>
          </a:xfrm>
          <a:prstGeom prst="rect">
            <a:avLst/>
          </a:prstGeom>
        </p:spPr>
        <p:txBody>
          <a:bodyPr wrap="square">
            <a:spAutoFit/>
          </a:bodyPr>
          <a:lstStyle/>
          <a:p>
            <a:r>
              <a:rPr lang="ru-RU" sz="1600" dirty="0">
                <a:solidFill>
                  <a:srgbClr val="FF0000"/>
                </a:solidFill>
              </a:rPr>
              <a:t>Фармацевтичен Форум към ЕК, доклад, октомври 2008 </a:t>
            </a:r>
          </a:p>
        </p:txBody>
      </p:sp>
      <p:graphicFrame>
        <p:nvGraphicFramePr>
          <p:cNvPr id="15" name="Diagram 14"/>
          <p:cNvGraphicFramePr/>
          <p:nvPr>
            <p:extLst>
              <p:ext uri="{D42A27DB-BD31-4B8C-83A1-F6EECF244321}">
                <p14:modId xmlns:p14="http://schemas.microsoft.com/office/powerpoint/2010/main" val="1853812701"/>
              </p:ext>
            </p:extLst>
          </p:nvPr>
        </p:nvGraphicFramePr>
        <p:xfrm>
          <a:off x="395288" y="2287260"/>
          <a:ext cx="8208962"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E:\Users\AMiteva\Desktop\Print screen\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88640"/>
            <a:ext cx="1224136" cy="1051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188640"/>
            <a:ext cx="99939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9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4224" y="28529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g-BG" sz="6000" dirty="0" smtClean="0">
                <a:solidFill>
                  <a:srgbClr val="002060"/>
                </a:solidFill>
              </a:rPr>
              <a:t>Благодаря!</a:t>
            </a:r>
            <a:endParaRPr lang="bg-BG" sz="6000" dirty="0">
              <a:solidFill>
                <a:srgbClr val="002060"/>
              </a:solidFill>
            </a:endParaRPr>
          </a:p>
        </p:txBody>
      </p:sp>
    </p:spTree>
    <p:extLst>
      <p:ext uri="{BB962C8B-B14F-4D97-AF65-F5344CB8AC3E}">
        <p14:creationId xmlns:p14="http://schemas.microsoft.com/office/powerpoint/2010/main" val="302700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632848" cy="1143000"/>
          </a:xfrm>
        </p:spPr>
        <p:txBody>
          <a:bodyPr>
            <a:noAutofit/>
          </a:bodyPr>
          <a:lstStyle/>
          <a:p>
            <a:r>
              <a:rPr lang="bg-BG" sz="2400" b="1" dirty="0" smtClean="0">
                <a:solidFill>
                  <a:srgbClr val="002060"/>
                </a:solidFill>
              </a:rPr>
              <a:t>Европейска</a:t>
            </a:r>
            <a:r>
              <a:rPr lang="en-US" sz="2400" b="1" dirty="0" smtClean="0">
                <a:solidFill>
                  <a:srgbClr val="002060"/>
                </a:solidFill>
              </a:rPr>
              <a:t> </a:t>
            </a:r>
            <a:r>
              <a:rPr lang="bg-BG" sz="2400" b="1" dirty="0" smtClean="0">
                <a:solidFill>
                  <a:srgbClr val="002060"/>
                </a:solidFill>
              </a:rPr>
              <a:t>генерична асоциация </a:t>
            </a:r>
            <a:r>
              <a:rPr lang="en-US" sz="2400" b="1" dirty="0">
                <a:solidFill>
                  <a:srgbClr val="002060"/>
                </a:solidFill>
              </a:rPr>
              <a:t>( EGA </a:t>
            </a:r>
            <a:r>
              <a:rPr lang="en-US" sz="2400" b="1" dirty="0" smtClean="0">
                <a:solidFill>
                  <a:srgbClr val="002060"/>
                </a:solidFill>
              </a:rPr>
              <a:t>)</a:t>
            </a:r>
            <a:r>
              <a:rPr lang="bg-BG" sz="2400" b="1" dirty="0" smtClean="0">
                <a:solidFill>
                  <a:srgbClr val="002060"/>
                </a:solidFill>
              </a:rPr>
              <a:t>:</a:t>
            </a:r>
            <a:br>
              <a:rPr lang="bg-BG" sz="2400" b="1" dirty="0" smtClean="0">
                <a:solidFill>
                  <a:srgbClr val="002060"/>
                </a:solidFill>
              </a:rPr>
            </a:br>
            <a:r>
              <a:rPr lang="bg-BG" sz="2400" b="1" dirty="0" smtClean="0">
                <a:solidFill>
                  <a:srgbClr val="002060"/>
                </a:solidFill>
              </a:rPr>
              <a:t>Генерични</a:t>
            </a:r>
            <a:r>
              <a:rPr lang="bg-BG" sz="2400" b="1" dirty="0" smtClean="0">
                <a:solidFill>
                  <a:srgbClr val="002060"/>
                </a:solidFill>
              </a:rPr>
              <a:t>те</a:t>
            </a:r>
            <a:r>
              <a:rPr lang="bg-BG" sz="2400" b="1" dirty="0" smtClean="0">
                <a:solidFill>
                  <a:srgbClr val="002060"/>
                </a:solidFill>
              </a:rPr>
              <a:t> </a:t>
            </a:r>
            <a:r>
              <a:rPr lang="bg-BG" sz="2400" b="1" kern="1200" dirty="0" smtClean="0">
                <a:solidFill>
                  <a:srgbClr val="002060"/>
                </a:solidFill>
                <a:effectLst/>
              </a:rPr>
              <a:t>и биоподобните лекарствата са от съществено значение за общественото здраве в ЕС</a:t>
            </a:r>
            <a:endParaRPr lang="bg-BG" sz="2400" b="1" dirty="0">
              <a:solidFill>
                <a:srgbClr val="00206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7" y="1628800"/>
            <a:ext cx="9004520" cy="520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E:\Users\AMiteva\Desktop\Print screen\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3" y="-797"/>
            <a:ext cx="1039176" cy="1024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045" y="115609"/>
            <a:ext cx="84564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74114" y="1713582"/>
            <a:ext cx="54006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g-BG" dirty="0" smtClean="0"/>
              <a:t>52% от лекарствата в ЕС са генерични. Достъпа на пациентите до лекарства значително нараства, когато се регистрира ново генерично лекарство</a:t>
            </a:r>
            <a:endParaRPr lang="bg-BG" dirty="0"/>
          </a:p>
        </p:txBody>
      </p:sp>
      <p:sp>
        <p:nvSpPr>
          <p:cNvPr id="7" name="TextBox 6"/>
          <p:cNvSpPr txBox="1"/>
          <p:nvPr/>
        </p:nvSpPr>
        <p:spPr>
          <a:xfrm>
            <a:off x="3460213" y="2694800"/>
            <a:ext cx="54006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g-BG" dirty="0" smtClean="0"/>
              <a:t>Генеричните лекарства се произвеждат, съобразно стриктни регулаторни механизми, които гарантират качество, безопасност и ефикасност</a:t>
            </a:r>
            <a:endParaRPr lang="bg-BG" dirty="0"/>
          </a:p>
        </p:txBody>
      </p:sp>
      <p:sp>
        <p:nvSpPr>
          <p:cNvPr id="8" name="TextBox 7"/>
          <p:cNvSpPr txBox="1"/>
          <p:nvPr/>
        </p:nvSpPr>
        <p:spPr>
          <a:xfrm>
            <a:off x="3474114" y="3671245"/>
            <a:ext cx="54006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g-BG" dirty="0" smtClean="0"/>
              <a:t>Средните дневни разходи за генерични лекарства в ЕС са едва 25 евроцента, като икономиите възлизат на 35 млрд. годишно</a:t>
            </a:r>
            <a:endParaRPr lang="bg-BG" dirty="0"/>
          </a:p>
        </p:txBody>
      </p:sp>
      <p:sp>
        <p:nvSpPr>
          <p:cNvPr id="9" name="TextBox 8"/>
          <p:cNvSpPr txBox="1"/>
          <p:nvPr/>
        </p:nvSpPr>
        <p:spPr>
          <a:xfrm>
            <a:off x="3464986" y="4635985"/>
            <a:ext cx="5409728"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g-BG" dirty="0" smtClean="0"/>
              <a:t>75% от генеричните лекарства се произвеждат в ЕС</a:t>
            </a:r>
          </a:p>
          <a:p>
            <a:r>
              <a:rPr lang="bg-BG" dirty="0" smtClean="0"/>
              <a:t>1000 компании със 150 000 работни места</a:t>
            </a:r>
          </a:p>
          <a:p>
            <a:r>
              <a:rPr lang="bg-BG" dirty="0" smtClean="0"/>
              <a:t>10% от заетите в ЕС работят в </a:t>
            </a:r>
            <a:r>
              <a:rPr lang="bg-BG" dirty="0" smtClean="0"/>
              <a:t>България-15 000</a:t>
            </a:r>
            <a:endParaRPr lang="bg-BG" dirty="0" smtClean="0"/>
          </a:p>
          <a:p>
            <a:r>
              <a:rPr lang="bg-BG" dirty="0" smtClean="0"/>
              <a:t>Силна индустрия в ЕС = устойчиво развитие</a:t>
            </a:r>
            <a:endParaRPr lang="bg-BG" dirty="0"/>
          </a:p>
        </p:txBody>
      </p:sp>
      <p:sp>
        <p:nvSpPr>
          <p:cNvPr id="10" name="TextBox 9"/>
          <p:cNvSpPr txBox="1"/>
          <p:nvPr/>
        </p:nvSpPr>
        <p:spPr>
          <a:xfrm>
            <a:off x="3473660" y="5836314"/>
            <a:ext cx="54006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g-BG" dirty="0" smtClean="0"/>
              <a:t>ЕГА и </a:t>
            </a:r>
            <a:r>
              <a:rPr lang="bg-BG" dirty="0" err="1" smtClean="0"/>
              <a:t>БГФармА</a:t>
            </a:r>
            <a:r>
              <a:rPr lang="bg-BG" dirty="0" smtClean="0"/>
              <a:t> са партньори на здравните власти в ЕС и България с цел подобряване на достъпа на пациентите да качествена лекарствена терапия  </a:t>
            </a:r>
            <a:endParaRPr lang="bg-BG" dirty="0"/>
          </a:p>
        </p:txBody>
      </p:sp>
    </p:spTree>
    <p:extLst>
      <p:ext uri="{BB962C8B-B14F-4D97-AF65-F5344CB8AC3E}">
        <p14:creationId xmlns:p14="http://schemas.microsoft.com/office/powerpoint/2010/main" val="105585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2230" y="1772816"/>
            <a:ext cx="8278241" cy="4893647"/>
          </a:xfrm>
          <a:prstGeom prst="rect">
            <a:avLst/>
          </a:prstGeom>
        </p:spPr>
        <p:txBody>
          <a:bodyPr wrap="square">
            <a:spAutoFit/>
          </a:bodyPr>
          <a:lstStyle/>
          <a:p>
            <a:pPr marL="342900" indent="-342900">
              <a:buFont typeface="Arial" panose="020B0604020202020204" pitchFamily="34" charset="0"/>
              <a:buChar char="•"/>
            </a:pPr>
            <a:r>
              <a:rPr lang="bg-BG" sz="2400" dirty="0" smtClean="0">
                <a:solidFill>
                  <a:srgbClr val="FF0000"/>
                </a:solidFill>
              </a:rPr>
              <a:t>Генеричните и биоподобните лекарства предлагат еквивалентна лекарствена терапия</a:t>
            </a:r>
            <a:r>
              <a:rPr lang="en-US" sz="2400" dirty="0" smtClean="0">
                <a:solidFill>
                  <a:srgbClr val="FF0000"/>
                </a:solidFill>
              </a:rPr>
              <a:t> </a:t>
            </a:r>
            <a:r>
              <a:rPr lang="bg-BG" sz="2400" dirty="0" smtClean="0">
                <a:solidFill>
                  <a:srgbClr val="FF0000"/>
                </a:solidFill>
              </a:rPr>
              <a:t>по отношение на ефикасността и безопасността</a:t>
            </a:r>
            <a:r>
              <a:rPr lang="en-US" sz="2400" dirty="0" smtClean="0"/>
              <a:t>, </a:t>
            </a:r>
            <a:r>
              <a:rPr lang="bg-BG" sz="2400" dirty="0" smtClean="0"/>
              <a:t>но на по-ниски разходи за пациентите и здравните системи</a:t>
            </a:r>
          </a:p>
          <a:p>
            <a:r>
              <a:rPr lang="en-US" sz="2400" dirty="0" smtClean="0">
                <a:solidFill>
                  <a:srgbClr val="0070C0"/>
                </a:solidFill>
              </a:rPr>
              <a:t> </a:t>
            </a:r>
          </a:p>
          <a:p>
            <a:pPr marL="342900" indent="-342900">
              <a:buFont typeface="Arial" panose="020B0604020202020204" pitchFamily="34" charset="0"/>
              <a:buChar char="•"/>
            </a:pPr>
            <a:r>
              <a:rPr lang="bg-BG" sz="2400" dirty="0" smtClean="0">
                <a:solidFill>
                  <a:srgbClr val="FF0000"/>
                </a:solidFill>
              </a:rPr>
              <a:t>Чрез оптималното използване на генеричните </a:t>
            </a:r>
            <a:r>
              <a:rPr lang="bg-BG" sz="2400" dirty="0">
                <a:solidFill>
                  <a:srgbClr val="FF0000"/>
                </a:solidFill>
              </a:rPr>
              <a:t>и биоподобните лекарства </a:t>
            </a:r>
            <a:r>
              <a:rPr lang="bg-BG" sz="2400" dirty="0" smtClean="0">
                <a:solidFill>
                  <a:srgbClr val="FF0000"/>
                </a:solidFill>
              </a:rPr>
              <a:t>може да се постигне по-широк достъп </a:t>
            </a:r>
            <a:r>
              <a:rPr lang="bg-BG" sz="2400" dirty="0" smtClean="0"/>
              <a:t>на пациентите до есенциални лекарства</a:t>
            </a:r>
          </a:p>
          <a:p>
            <a:endParaRPr lang="en-US" sz="2400" dirty="0" smtClean="0">
              <a:solidFill>
                <a:srgbClr val="0070C0"/>
              </a:solidFill>
            </a:endParaRPr>
          </a:p>
          <a:p>
            <a:pPr marL="342900" indent="-342900">
              <a:buFont typeface="Arial" panose="020B0604020202020204" pitchFamily="34" charset="0"/>
              <a:buChar char="•"/>
            </a:pPr>
            <a:r>
              <a:rPr lang="bg-BG" sz="2400" dirty="0">
                <a:solidFill>
                  <a:srgbClr val="FF0000"/>
                </a:solidFill>
              </a:rPr>
              <a:t>В резултат на това, </a:t>
            </a:r>
            <a:r>
              <a:rPr lang="bg-BG" sz="2400" dirty="0" smtClean="0">
                <a:solidFill>
                  <a:srgbClr val="FF0000"/>
                </a:solidFill>
              </a:rPr>
              <a:t>генеричните </a:t>
            </a:r>
            <a:r>
              <a:rPr lang="bg-BG" sz="2400" dirty="0">
                <a:solidFill>
                  <a:srgbClr val="FF0000"/>
                </a:solidFill>
              </a:rPr>
              <a:t>и биоподобните лекарства </a:t>
            </a:r>
            <a:r>
              <a:rPr lang="bg-BG" sz="2400" dirty="0" smtClean="0">
                <a:solidFill>
                  <a:srgbClr val="FF0000"/>
                </a:solidFill>
              </a:rPr>
              <a:t>освобождават финансов ресурс за иновативни лекарствени терапии</a:t>
            </a:r>
            <a:r>
              <a:rPr lang="bg-BG" sz="2400" dirty="0" smtClean="0"/>
              <a:t>, както и създават възможност повече пациенти да се лекуват с ограничен бюджет</a:t>
            </a:r>
            <a:endParaRPr lang="bg-BG" sz="2400" dirty="0"/>
          </a:p>
        </p:txBody>
      </p:sp>
      <p:sp>
        <p:nvSpPr>
          <p:cNvPr id="4" name="Rectangle 3"/>
          <p:cNvSpPr/>
          <p:nvPr/>
        </p:nvSpPr>
        <p:spPr>
          <a:xfrm>
            <a:off x="2339752" y="548680"/>
            <a:ext cx="4572000" cy="830997"/>
          </a:xfrm>
          <a:prstGeom prst="rect">
            <a:avLst/>
          </a:prstGeom>
        </p:spPr>
        <p:txBody>
          <a:bodyPr>
            <a:spAutoFit/>
          </a:bodyPr>
          <a:lstStyle/>
          <a:p>
            <a:pPr algn="ctr"/>
            <a:r>
              <a:rPr lang="bg-BG" sz="2400" b="1" dirty="0" smtClean="0">
                <a:solidFill>
                  <a:srgbClr val="002060"/>
                </a:solidFill>
              </a:rPr>
              <a:t>ГЕНЕРИЧНИТЕ 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2649474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7"/>
            <a:ext cx="8748464" cy="4968551"/>
          </a:xfrm>
        </p:spPr>
        <p:txBody>
          <a:bodyPr>
            <a:noAutofit/>
          </a:bodyPr>
          <a:lstStyle/>
          <a:p>
            <a:pPr algn="l"/>
            <a:r>
              <a:rPr lang="bg-BG" sz="2400" dirty="0" smtClean="0">
                <a:solidFill>
                  <a:srgbClr val="FF0000"/>
                </a:solidFill>
              </a:rPr>
              <a:t>Генеричните/биоподобните  медикаменти са възможното решение на трудното уравнение за рационалността на лекарствената политика :</a:t>
            </a:r>
            <a:r>
              <a:rPr lang="bg-BG" sz="2400" dirty="0" smtClean="0"/>
              <a:t/>
            </a:r>
            <a:br>
              <a:rPr lang="bg-BG" sz="2400" dirty="0" smtClean="0"/>
            </a:br>
            <a:r>
              <a:rPr lang="bg-BG" sz="2400" dirty="0" smtClean="0"/>
              <a:t>	- </a:t>
            </a:r>
            <a:r>
              <a:rPr lang="bg-BG" sz="1800" dirty="0" smtClean="0"/>
              <a:t>Златен стандарт в масовите терапии , качество и </a:t>
            </a:r>
            <a:r>
              <a:rPr lang="bg-BG" sz="1800" dirty="0" smtClean="0"/>
              <a:t>ефикастност доказани </a:t>
            </a:r>
            <a:r>
              <a:rPr lang="bg-BG" sz="1800" dirty="0" smtClean="0"/>
              <a:t>с милиони пациенти зад тях</a:t>
            </a:r>
            <a:br>
              <a:rPr lang="bg-BG" sz="1800" dirty="0" smtClean="0"/>
            </a:br>
            <a:r>
              <a:rPr lang="bg-BG" sz="1800" dirty="0" smtClean="0"/>
              <a:t>	</a:t>
            </a:r>
            <a:r>
              <a:rPr lang="bg-BG" sz="1800" b="1" dirty="0" smtClean="0"/>
              <a:t>-</a:t>
            </a:r>
            <a:r>
              <a:rPr lang="bg-BG" sz="1800" dirty="0" smtClean="0"/>
              <a:t> Възможност за значителни бюджетни икономии и разширяване броя лекувани пациенти /осигурен и разширен достъп до лечение/</a:t>
            </a:r>
            <a:br>
              <a:rPr lang="bg-BG" sz="1800" dirty="0" smtClean="0"/>
            </a:br>
            <a:r>
              <a:rPr lang="bg-BG" sz="1800" dirty="0" smtClean="0"/>
              <a:t>	</a:t>
            </a:r>
            <a:r>
              <a:rPr lang="bg-BG" sz="1800" b="1" dirty="0" smtClean="0"/>
              <a:t>-</a:t>
            </a:r>
            <a:r>
              <a:rPr lang="bg-BG" sz="1800" dirty="0" smtClean="0"/>
              <a:t> Спомагат за развитието на конкуренцията</a:t>
            </a:r>
            <a:br>
              <a:rPr lang="bg-BG" sz="1800" dirty="0" smtClean="0"/>
            </a:br>
            <a:r>
              <a:rPr lang="bg-BG" sz="1800" dirty="0" smtClean="0"/>
              <a:t>	</a:t>
            </a:r>
            <a:r>
              <a:rPr lang="bg-BG" sz="1800" b="1" dirty="0" smtClean="0"/>
              <a:t>-</a:t>
            </a:r>
            <a:r>
              <a:rPr lang="bg-BG" sz="1800" dirty="0" smtClean="0"/>
              <a:t> Дават импулс на развитието на иновацията в индустрията  / спестените пари повишават възможноста на държавата да осигурява скъпи терапии/</a:t>
            </a:r>
            <a:br>
              <a:rPr lang="bg-BG" sz="1800" dirty="0" smtClean="0"/>
            </a:br>
            <a:r>
              <a:rPr lang="bg-BG" sz="1800" dirty="0" smtClean="0"/>
              <a:t>	</a:t>
            </a:r>
            <a:r>
              <a:rPr lang="bg-BG" sz="1800" b="1" dirty="0" smtClean="0"/>
              <a:t>-</a:t>
            </a:r>
            <a:r>
              <a:rPr lang="bg-BG" sz="1800" dirty="0" smtClean="0"/>
              <a:t> База за значителен брой работни места и инвестиции</a:t>
            </a:r>
            <a:br>
              <a:rPr lang="bg-BG" sz="1800" dirty="0" smtClean="0"/>
            </a:br>
            <a:r>
              <a:rPr lang="bg-BG" sz="1800" b="1" i="1" dirty="0" smtClean="0">
                <a:solidFill>
                  <a:srgbClr val="FF0000"/>
                </a:solidFill>
              </a:rPr>
              <a:t>/ България – 10 % от заетите в ЕС ! Стотици милиони лв инвестиции , 21 млрд. таблети и капсули , 200  милиона ампули и  бут.сиропи , 125 т. активни субстанции /</a:t>
            </a:r>
            <a:br>
              <a:rPr lang="bg-BG" sz="1800" b="1" i="1" dirty="0" smtClean="0">
                <a:solidFill>
                  <a:srgbClr val="FF0000"/>
                </a:solidFill>
              </a:rPr>
            </a:br>
            <a:r>
              <a:rPr lang="bg-BG" sz="1800" b="1" i="1" dirty="0" smtClean="0">
                <a:solidFill>
                  <a:srgbClr val="FF0000"/>
                </a:solidFill>
              </a:rPr>
              <a:t>	</a:t>
            </a:r>
            <a:r>
              <a:rPr lang="bg-BG" sz="1800" b="1" dirty="0"/>
              <a:t>-</a:t>
            </a:r>
            <a:r>
              <a:rPr lang="bg-BG" sz="1800" dirty="0" smtClean="0"/>
              <a:t> Често са единствен избор при стари терапии !!!</a:t>
            </a:r>
            <a:br>
              <a:rPr lang="bg-BG" sz="1800" dirty="0" smtClean="0"/>
            </a:br>
            <a:r>
              <a:rPr lang="bg-BG" sz="1800" dirty="0" smtClean="0"/>
              <a:t>	</a:t>
            </a:r>
            <a:r>
              <a:rPr lang="bg-BG" sz="1800" b="1" dirty="0" smtClean="0"/>
              <a:t>-</a:t>
            </a:r>
            <a:r>
              <a:rPr lang="bg-BG" sz="1800" dirty="0" smtClean="0"/>
              <a:t> Осигуряват  широко достъпно лечение и оптимизират разходите за лекарства  </a:t>
            </a:r>
            <a:br>
              <a:rPr lang="bg-BG" sz="1800" dirty="0" smtClean="0"/>
            </a:br>
            <a:endParaRPr lang="en-US" sz="1800" dirty="0"/>
          </a:p>
        </p:txBody>
      </p:sp>
      <p:sp>
        <p:nvSpPr>
          <p:cNvPr id="4" name="Rectangle 3"/>
          <p:cNvSpPr/>
          <p:nvPr/>
        </p:nvSpPr>
        <p:spPr>
          <a:xfrm>
            <a:off x="2339752" y="421213"/>
            <a:ext cx="4572000" cy="830997"/>
          </a:xfrm>
          <a:prstGeom prst="rect">
            <a:avLst/>
          </a:prstGeom>
        </p:spPr>
        <p:txBody>
          <a:bodyPr>
            <a:spAutoFit/>
          </a:bodyPr>
          <a:lstStyle/>
          <a:p>
            <a:pPr algn="ctr"/>
            <a:r>
              <a:rPr lang="bg-BG" sz="2400" b="1" dirty="0" smtClean="0">
                <a:solidFill>
                  <a:srgbClr val="002060"/>
                </a:solidFill>
              </a:rPr>
              <a:t>ГЕНЕРИЧНИТЕ И БИОПОДОБНИТЕ ЛЕКАРСТВА</a:t>
            </a:r>
            <a:endParaRPr lang="bg-BG" sz="2400" dirty="0">
              <a:solidFill>
                <a:srgbClr val="002060"/>
              </a:solidFill>
            </a:endParaRPr>
          </a:p>
        </p:txBody>
      </p:sp>
    </p:spTree>
    <p:extLst>
      <p:ext uri="{BB962C8B-B14F-4D97-AF65-F5344CB8AC3E}">
        <p14:creationId xmlns:p14="http://schemas.microsoft.com/office/powerpoint/2010/main" val="649931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480719" cy="479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05072" y="476672"/>
            <a:ext cx="4572000" cy="461665"/>
          </a:xfrm>
          <a:prstGeom prst="rect">
            <a:avLst/>
          </a:prstGeom>
        </p:spPr>
        <p:txBody>
          <a:bodyPr>
            <a:spAutoFit/>
          </a:bodyPr>
          <a:lstStyle/>
          <a:p>
            <a:pPr algn="ctr"/>
            <a:r>
              <a:rPr lang="en-US" sz="2400" dirty="0" smtClean="0">
                <a:solidFill>
                  <a:srgbClr val="0070C0"/>
                </a:solidFill>
              </a:rPr>
              <a:t> </a:t>
            </a:r>
            <a:r>
              <a:rPr lang="bg-BG" sz="2400" b="1" dirty="0" smtClean="0">
                <a:solidFill>
                  <a:srgbClr val="002060"/>
                </a:solidFill>
              </a:rPr>
              <a:t>ЕФЕКТИВНИ И ДОСТЪПНИ</a:t>
            </a:r>
            <a:endParaRPr lang="bg-BG" sz="2400" dirty="0">
              <a:solidFill>
                <a:srgbClr val="002060"/>
              </a:solidFill>
            </a:endParaRPr>
          </a:p>
        </p:txBody>
      </p:sp>
    </p:spTree>
    <p:extLst>
      <p:ext uri="{BB962C8B-B14F-4D97-AF65-F5344CB8AC3E}">
        <p14:creationId xmlns:p14="http://schemas.microsoft.com/office/powerpoint/2010/main" val="731838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47813"/>
            <a:ext cx="6509949" cy="483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39752" y="476672"/>
            <a:ext cx="4572000" cy="461665"/>
          </a:xfrm>
          <a:prstGeom prst="rect">
            <a:avLst/>
          </a:prstGeom>
        </p:spPr>
        <p:txBody>
          <a:bodyPr>
            <a:spAutoFit/>
          </a:bodyPr>
          <a:lstStyle/>
          <a:p>
            <a:pPr algn="ctr"/>
            <a:r>
              <a:rPr lang="en-US" sz="2400" dirty="0" smtClean="0">
                <a:solidFill>
                  <a:srgbClr val="0070C0"/>
                </a:solidFill>
              </a:rPr>
              <a:t> </a:t>
            </a:r>
            <a:r>
              <a:rPr lang="bg-BG" sz="2400" b="1" dirty="0" smtClean="0">
                <a:solidFill>
                  <a:srgbClr val="002060"/>
                </a:solidFill>
              </a:rPr>
              <a:t>ЕФЕКТИВНИ И ДОСТЪПНИ</a:t>
            </a:r>
            <a:endParaRPr lang="bg-BG" sz="2400" dirty="0">
              <a:solidFill>
                <a:srgbClr val="002060"/>
              </a:solidFill>
            </a:endParaRPr>
          </a:p>
        </p:txBody>
      </p:sp>
    </p:spTree>
    <p:extLst>
      <p:ext uri="{BB962C8B-B14F-4D97-AF65-F5344CB8AC3E}">
        <p14:creationId xmlns:p14="http://schemas.microsoft.com/office/powerpoint/2010/main" val="172710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489346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637" y="2636912"/>
            <a:ext cx="4747363" cy="355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39752" y="605879"/>
            <a:ext cx="4572000" cy="461665"/>
          </a:xfrm>
          <a:prstGeom prst="rect">
            <a:avLst/>
          </a:prstGeom>
        </p:spPr>
        <p:txBody>
          <a:bodyPr>
            <a:spAutoFit/>
          </a:bodyPr>
          <a:lstStyle/>
          <a:p>
            <a:pPr algn="ctr"/>
            <a:r>
              <a:rPr lang="en-US" sz="2400" dirty="0" smtClean="0">
                <a:solidFill>
                  <a:srgbClr val="002060"/>
                </a:solidFill>
              </a:rPr>
              <a:t> </a:t>
            </a:r>
            <a:r>
              <a:rPr lang="bg-BG" sz="2400" b="1" dirty="0" smtClean="0">
                <a:solidFill>
                  <a:srgbClr val="002060"/>
                </a:solidFill>
              </a:rPr>
              <a:t>ЕФЕКТИВНИ И ДОСТЪПНИ</a:t>
            </a:r>
            <a:endParaRPr lang="bg-BG" sz="2400" dirty="0">
              <a:solidFill>
                <a:srgbClr val="002060"/>
              </a:solidFill>
            </a:endParaRPr>
          </a:p>
        </p:txBody>
      </p:sp>
    </p:spTree>
    <p:extLst>
      <p:ext uri="{BB962C8B-B14F-4D97-AF65-F5344CB8AC3E}">
        <p14:creationId xmlns:p14="http://schemas.microsoft.com/office/powerpoint/2010/main" val="3428584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13498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002060"/>
                </a:solidFill>
              </a:rPr>
              <a:t>Съдържание:</a:t>
            </a:r>
            <a:endParaRPr lang="bg-BG" sz="3200" dirty="0">
              <a:solidFill>
                <a:srgbClr val="002060"/>
              </a:solidFill>
            </a:endParaRPr>
          </a:p>
        </p:txBody>
      </p:sp>
      <p:sp>
        <p:nvSpPr>
          <p:cNvPr id="6" name="TextBox 5"/>
          <p:cNvSpPr txBox="1"/>
          <p:nvPr/>
        </p:nvSpPr>
        <p:spPr>
          <a:xfrm>
            <a:off x="323528" y="2420888"/>
            <a:ext cx="8496944" cy="371178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ru-RU" sz="2400" dirty="0">
                <a:solidFill>
                  <a:srgbClr val="002060"/>
                </a:solidFill>
              </a:rPr>
              <a:t>Генерични и </a:t>
            </a:r>
            <a:r>
              <a:rPr lang="ru-RU" sz="2400" dirty="0" smtClean="0">
                <a:solidFill>
                  <a:srgbClr val="002060"/>
                </a:solidFill>
              </a:rPr>
              <a:t>биоподобни лекарствата-значение </a:t>
            </a:r>
            <a:r>
              <a:rPr lang="ru-RU" sz="2400" dirty="0">
                <a:solidFill>
                  <a:srgbClr val="002060"/>
                </a:solidFill>
              </a:rPr>
              <a:t>за общественото здраве </a:t>
            </a:r>
          </a:p>
          <a:p>
            <a:pPr marL="342900" indent="-342900">
              <a:spcBef>
                <a:spcPct val="20000"/>
              </a:spcBef>
              <a:buFont typeface="Arial" panose="020B0604020202020204" pitchFamily="34" charset="0"/>
              <a:buChar char="•"/>
            </a:pPr>
            <a:r>
              <a:rPr lang="ru-RU" sz="2400" b="1" dirty="0">
                <a:solidFill>
                  <a:srgbClr val="002060"/>
                </a:solidFill>
              </a:rPr>
              <a:t>HTA (Оценка на Здравните Технологии)-принципи</a:t>
            </a:r>
          </a:p>
          <a:p>
            <a:pPr marL="342900" indent="-342900">
              <a:spcBef>
                <a:spcPct val="20000"/>
              </a:spcBef>
              <a:buFont typeface="Arial" panose="020B0604020202020204" pitchFamily="34" charset="0"/>
              <a:buChar char="•"/>
            </a:pPr>
            <a:r>
              <a:rPr lang="ru-RU" sz="2400" dirty="0">
                <a:solidFill>
                  <a:srgbClr val="002060"/>
                </a:solidFill>
              </a:rPr>
              <a:t>HTA (Оценка на Здравните Технологии) и генеричните </a:t>
            </a:r>
            <a:r>
              <a:rPr lang="ru-RU" sz="2400" dirty="0" smtClean="0">
                <a:solidFill>
                  <a:srgbClr val="002060"/>
                </a:solidFill>
              </a:rPr>
              <a:t>лекарства</a:t>
            </a:r>
            <a:endParaRPr lang="ru-RU" sz="2400" dirty="0">
              <a:solidFill>
                <a:srgbClr val="002060"/>
              </a:solidFill>
            </a:endParaRPr>
          </a:p>
          <a:p>
            <a:pPr marL="342900" indent="-342900">
              <a:spcBef>
                <a:spcPct val="20000"/>
              </a:spcBef>
              <a:buFont typeface="Arial" panose="020B0604020202020204" pitchFamily="34" charset="0"/>
              <a:buChar char="•"/>
            </a:pPr>
            <a:r>
              <a:rPr lang="ru-RU" sz="2400" dirty="0">
                <a:solidFill>
                  <a:srgbClr val="002060"/>
                </a:solidFill>
              </a:rPr>
              <a:t>HTA (Оценка на Здравните Технологии) и Биоподобните медикаменти</a:t>
            </a:r>
          </a:p>
          <a:p>
            <a:pPr marL="342900" lvl="0" indent="-342900">
              <a:spcBef>
                <a:spcPct val="20000"/>
              </a:spcBef>
              <a:buFont typeface="Arial" panose="020B0604020202020204" pitchFamily="34" charset="0"/>
              <a:buChar char="•"/>
            </a:pPr>
            <a:r>
              <a:rPr lang="ru-RU" sz="2400" dirty="0">
                <a:solidFill>
                  <a:srgbClr val="002060"/>
                </a:solidFill>
              </a:rPr>
              <a:t>Оптимално използване на обществените ресурси за медикаментозно лечение</a:t>
            </a:r>
          </a:p>
        </p:txBody>
      </p:sp>
    </p:spTree>
    <p:extLst>
      <p:ext uri="{BB962C8B-B14F-4D97-AF65-F5344CB8AC3E}">
        <p14:creationId xmlns:p14="http://schemas.microsoft.com/office/powerpoint/2010/main" val="383119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969</Words>
  <Application>Microsoft Office PowerPoint</Application>
  <PresentationFormat>On-screen Show (4:3)</PresentationFormat>
  <Paragraphs>112</Paragraphs>
  <Slides>25</Slides>
  <Notes>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Оценка на здравните технологии Научни принципи и приложение    Гледна точка на генеричната фармацевтична индустрия  София, 28 Ноември 2013  </vt:lpstr>
      <vt:lpstr>PowerPoint Presentation</vt:lpstr>
      <vt:lpstr>Европейска генерична асоциация ( EGA ): Генеричните и биоподобните лекарствата са от съществено значение за общественото здраве в ЕС</vt:lpstr>
      <vt:lpstr>PowerPoint Presentation</vt:lpstr>
      <vt:lpstr>Генеричните/биоподобните  медикаменти са възможното решение на трудното уравнение за рационалността на лекарствената политика :  - Златен стандарт в масовите терапии , качество и ефикастност доказани с милиони пациенти зад тях  - Възможност за значителни бюджетни икономии и разширяване броя лекувани пациенти /осигурен и разширен достъп до лечение/  - Спомагат за развитието на конкуренцията  - Дават импулс на развитието на иновацията в индустрията  / спестените пари повишават възможноста на държавата да осигурява скъпи терапии/  - База за значителен брой работни места и инвестиции / България – 10 % от заетите в ЕС ! Стотици милиони лв инвестиции , 21 млрд. таблети и капсули , 200  милиона ампули и  бут.сиропи , 125 т. активни субстанции /  - Често са единствен избор при стари терапии !!!  - Осигуряват  широко достъпно лечение и оптимизират разходите за лекарства   </vt:lpstr>
      <vt:lpstr>PowerPoint Presentation</vt:lpstr>
      <vt:lpstr>PowerPoint Presentation</vt:lpstr>
      <vt:lpstr>PowerPoint Presentation</vt:lpstr>
      <vt:lpstr>PowerPoint Presentation</vt:lpstr>
      <vt:lpstr>EUnetHTA определя Оценката на здравните технологии (HTA ​​), като &gt; Мултидисциплинарен процес, който обобщава информация относно медицински, социални , икономически и етични въпроси, свързани с използването на технологиите в здравеопазването по систематичен, прозрачен, безпристрастен и устойчив начин  &gt; Неговата цел е да подпомага изработването на безопасни ефективни, здравни политики, в центъра на които са здравните проблеми на гражданите, като се стреми да постигне най-добрата стойност    http://www.eunethta.eu</vt:lpstr>
      <vt:lpstr>IQWIG (Институт за качество и ефикасност в здравеопазването, Германия)</vt:lpstr>
      <vt:lpstr>IQWIG (Институт за качество и ефикасност в здравеопазването, Германия)</vt:lpstr>
      <vt:lpstr>PowerPoint Presentation</vt:lpstr>
      <vt:lpstr>PowerPoint Presentation</vt:lpstr>
      <vt:lpstr>Генеричните лекарства не трябва да се подлагат на HTA и трябва да бъдат реимбурсирани автоматично (когато референтните лекарствени продукти вече се реимбурсират)    &gt; HTA (ОЗТ) не е необходима за генерични лекарства, тъй като те са добре известни лекарствени вещества с известен положителен профил на риска и ползите, както в предклиничните така  и в клинични проучвания и са с достъпни цени  &gt; Следователно, не е необходимо да се извършват ненужни допълнителни оценки, без никаква добавена стойност за генерични лекарства, които биха могли да забавят достъпа на пациентите до тях</vt:lpstr>
      <vt:lpstr>В случай на конкретна причина за извършване на HTA(ОЗТ)  за генерично лекарство, държавите-членки трябва да спазват сроковете за ценообразуване и реимбурсиране  &gt; Специфични причини за извършване на HTA(ОЗТ) за генерични лекарства са когато:  а) цената на иновативният продукт новаторът се счита за прекомерно висока, а генеричният продукт иска да покаже допълнително разходно-ефективено предимство   б ) реимбурсирането на иновативният продукт е ограничено до една тясна група пациенти, а ценообразуването на генеричния оправдава използването му от по-широка група пациенти  в) иновативният продукт не се реимбурсира по някаква друга причина</vt:lpstr>
      <vt:lpstr>HTA може също да бъде подходяща за следните продукти:  &gt; При генерични продукти, при които има наличие на новост, свързана с лекарствена форма, индикации, начин на освобождаване и други, които носят полза за пациентите  &gt; При комбинация от различни активни вещества в един продукт, който може да бъде обект на проучвания, свързани с минимизиране на разходите / бюджетното въздействие /</vt:lpstr>
      <vt:lpstr>PowerPoint Presentation</vt:lpstr>
      <vt:lpstr>Навременният достъп на пациентите до биоподобни лекарства не трябва да бъде възпрепятстван от допълнителни нива на оценка на HTA:  Важно е биоподобните лекарства да са в състояние да навлязат на пазара бързо, поради което не трябва да бъдат обект на значителни закъснения, които често могат да възникнат в процеса на HTA . Тъй като боподобните лекарства са подобни на своите референтни продукти, пълна HTA не трябва систематично да се изисква, за да могат те да бъдат достъпни за пациенти, веднага след загубата на пазарния ексклузивитет на референтния продукт .</vt:lpstr>
      <vt:lpstr>" Активното вещество на биоподобното и референтното лекарство е по същество същата биологична субстанция , въпреки че може да има малки разлики, дължащи се на техните сложни производствени методи. Подобно на референтното лекарство , биоподобните има степен на естествена вариабилност. След като бъде одобрен, това означава, че неговата вариабилност и всякакви разлики между него и неговия референтен продукт са показали, че са напълно неутрални към критериите за безопасност и ефективност  "   Източник : Въпроси и отговори на EMA относно биоподобните лекарствени продукти </vt:lpstr>
      <vt:lpstr>Биоподобните лекарства имат един и същ профил на безопасност и са терапевтично еквивалентни на референтния продукт, като единствената разлика с референтния продукт е цената  Ето защо не следва да се изисква извършването на пълен HTA анализ и оценка, а прилагането на съкратен HTA с фокус върху оценка за минимизиране на разходите и финансово въздействие върху бюджета Тъй като HTA е чисто административна процедура , срокът от подаване за одобрение до реимбурсиране трябва да бъде кратък ( 60 дни максимум) </vt:lpstr>
      <vt:lpstr>Подобреното съотношение разход-ефективност  на биоподобните медикаменти трябва да бъде призната и оценена  Изключения от съкратената процедура на HTA могат да възникнат, ако е необходимо да се докаже подобрена ефективността на разходите за даден биоподобен продукт, в сравнение с референтния продукт и производителят иска да използва това, за да оправдае относително висока цена </vt:lpstr>
      <vt:lpstr>Дадено биоподобно лекарство може да се счита за по – разходно-ефективно от референтния продукт и може да бъдат включени за по-ранно и / или по-широко използване в рамките на медицински препоръки за предписване   Биоподобните лекарства  в такива случаи трябва да бъдат посочени като лечение от първа линия в консенсусите по терапентични алгоритми</vt:lpstr>
      <vt:lpstr>Оптималното използване на ресурсите за лекарства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Dimitrova Miteva</dc:creator>
  <cp:lastModifiedBy>ETassovski</cp:lastModifiedBy>
  <cp:revision>128</cp:revision>
  <dcterms:created xsi:type="dcterms:W3CDTF">2013-11-12T07:22:06Z</dcterms:created>
  <dcterms:modified xsi:type="dcterms:W3CDTF">2013-11-28T07:54:55Z</dcterms:modified>
</cp:coreProperties>
</file>