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21"/>
  </p:notesMasterIdLst>
  <p:handoutMasterIdLst>
    <p:handoutMasterId r:id="rId22"/>
  </p:handoutMasterIdLst>
  <p:sldIdLst>
    <p:sldId id="330" r:id="rId2"/>
    <p:sldId id="291" r:id="rId3"/>
    <p:sldId id="333" r:id="rId4"/>
    <p:sldId id="334" r:id="rId5"/>
    <p:sldId id="328" r:id="rId6"/>
    <p:sldId id="263" r:id="rId7"/>
    <p:sldId id="264" r:id="rId8"/>
    <p:sldId id="323" r:id="rId9"/>
    <p:sldId id="335" r:id="rId10"/>
    <p:sldId id="336" r:id="rId11"/>
    <p:sldId id="337" r:id="rId12"/>
    <p:sldId id="325" r:id="rId13"/>
    <p:sldId id="320" r:id="rId14"/>
    <p:sldId id="319" r:id="rId15"/>
    <p:sldId id="321" r:id="rId16"/>
    <p:sldId id="278" r:id="rId17"/>
    <p:sldId id="331" r:id="rId18"/>
    <p:sldId id="332" r:id="rId19"/>
    <p:sldId id="322" r:id="rId20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00"/>
    <a:srgbClr val="660066"/>
    <a:srgbClr val="92B88C"/>
    <a:srgbClr val="17493B"/>
    <a:srgbClr val="11372C"/>
    <a:srgbClr val="194F4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4" autoAdjust="0"/>
    <p:restoredTop sz="94664" autoAdjust="0"/>
  </p:normalViewPr>
  <p:slideViewPr>
    <p:cSldViewPr showGuides="1">
      <p:cViewPr varScale="1">
        <p:scale>
          <a:sx n="116" d="100"/>
          <a:sy n="116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1854" y="-90"/>
      </p:cViewPr>
      <p:guideLst>
        <p:guide orient="horz" pos="3110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378950"/>
            <a:ext cx="289083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71BA806E-7C9A-4F82-994D-44CC88CC23B9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6379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7888"/>
            <a:ext cx="4891088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noProof="0" smtClean="0"/>
              <a:t>Click to edit Master text styles</a:t>
            </a:r>
          </a:p>
          <a:p>
            <a:pPr lvl="1"/>
            <a:r>
              <a:rPr lang="en-GB" altLang="bg-BG" noProof="0" smtClean="0"/>
              <a:t>Second level</a:t>
            </a:r>
          </a:p>
          <a:p>
            <a:pPr lvl="2"/>
            <a:r>
              <a:rPr lang="en-GB" altLang="bg-BG" noProof="0" smtClean="0"/>
              <a:t>Third level</a:t>
            </a:r>
          </a:p>
          <a:p>
            <a:pPr lvl="3"/>
            <a:r>
              <a:rPr lang="en-GB" altLang="bg-BG" noProof="0" smtClean="0"/>
              <a:t>Fourth level</a:t>
            </a:r>
          </a:p>
          <a:p>
            <a:pPr lvl="4"/>
            <a:r>
              <a:rPr lang="en-GB" altLang="bg-BG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GB" altLang="bg-BG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80538"/>
            <a:ext cx="28908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EC8F3F7-B3FC-45B2-8256-C300AD8AD8EF}" type="slidenum">
              <a:rPr lang="en-GB" altLang="bg-BG"/>
              <a:pPr>
                <a:defRPr/>
              </a:pPr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54700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814277-39CD-4BDE-91FA-0358CF10D5EB}" type="slidenum">
              <a:rPr lang="en-GB" altLang="bg-BG" smtClean="0">
                <a:latin typeface="Tahoma" panose="020B0604030504040204" pitchFamily="34" charset="0"/>
              </a:rPr>
              <a:pPr/>
              <a:t>1</a:t>
            </a:fld>
            <a:endParaRPr lang="en-GB" altLang="bg-BG" smtClean="0"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5188" y="739775"/>
            <a:ext cx="4938712" cy="3703638"/>
          </a:xfrm>
          <a:ln/>
        </p:spPr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35588" cy="4443413"/>
          </a:xfrm>
          <a:noFill/>
        </p:spPr>
        <p:txBody>
          <a:bodyPr lIns="91426" tIns="45713" rIns="91426" bIns="45713"/>
          <a:lstStyle/>
          <a:p>
            <a:pPr eaLnBrk="1" hangingPunct="1">
              <a:spcBef>
                <a:spcPct val="0"/>
              </a:spcBef>
            </a:pPr>
            <a:endParaRPr lang="bg-BG" altLang="bg-BG" smtClean="0"/>
          </a:p>
        </p:txBody>
      </p:sp>
      <p:sp>
        <p:nvSpPr>
          <p:cNvPr id="6149" name="Rectangle 4"/>
          <p:cNvSpPr txBox="1">
            <a:spLocks noGrp="1"/>
          </p:cNvSpPr>
          <p:nvPr/>
        </p:nvSpPr>
        <p:spPr bwMode="auto">
          <a:xfrm>
            <a:off x="3778250" y="9377363"/>
            <a:ext cx="28892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3018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32D9D1-FA8C-48ED-8BB2-8B7D916FB9DC}" type="slidenum">
              <a:rPr lang="bg-BG" altLang="bg-BG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/>
              <a:t>1</a:t>
            </a:fld>
            <a:endParaRPr lang="bg-BG" altLang="bg-BG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 txBox="1">
            <a:spLocks noGrp="1"/>
          </p:cNvSpPr>
          <p:nvPr/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85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2 w 185"/>
                <a:gd name="T1" fmla="*/ 0 h 120"/>
                <a:gd name="T2" fmla="*/ 192 w 185"/>
                <a:gd name="T3" fmla="*/ 6 h 120"/>
                <a:gd name="T4" fmla="*/ 192 w 185"/>
                <a:gd name="T5" fmla="*/ 18 h 120"/>
                <a:gd name="T6" fmla="*/ 192 w 185"/>
                <a:gd name="T7" fmla="*/ 36 h 120"/>
                <a:gd name="T8" fmla="*/ 186 w 185"/>
                <a:gd name="T9" fmla="*/ 54 h 120"/>
                <a:gd name="T10" fmla="*/ 168 w 185"/>
                <a:gd name="T11" fmla="*/ 72 h 120"/>
                <a:gd name="T12" fmla="*/ 144 w 185"/>
                <a:gd name="T13" fmla="*/ 96 h 120"/>
                <a:gd name="T14" fmla="*/ 108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2 w 185"/>
                <a:gd name="T29" fmla="*/ 0 h 120"/>
                <a:gd name="T30" fmla="*/ 192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4 w 526"/>
                <a:gd name="T17" fmla="*/ 179 h 275"/>
                <a:gd name="T18" fmla="*/ 216 w 526"/>
                <a:gd name="T19" fmla="*/ 143 h 275"/>
                <a:gd name="T20" fmla="*/ 258 w 526"/>
                <a:gd name="T21" fmla="*/ 120 h 275"/>
                <a:gd name="T22" fmla="*/ 306 w 526"/>
                <a:gd name="T23" fmla="*/ 96 h 275"/>
                <a:gd name="T24" fmla="*/ 407 w 526"/>
                <a:gd name="T25" fmla="*/ 48 h 275"/>
                <a:gd name="T26" fmla="*/ 456 w 526"/>
                <a:gd name="T27" fmla="*/ 30 h 275"/>
                <a:gd name="T28" fmla="*/ 492 w 526"/>
                <a:gd name="T29" fmla="*/ 12 h 275"/>
                <a:gd name="T30" fmla="*/ 516 w 526"/>
                <a:gd name="T31" fmla="*/ 6 h 275"/>
                <a:gd name="T32" fmla="*/ 534 w 526"/>
                <a:gd name="T33" fmla="*/ 0 h 275"/>
                <a:gd name="T34" fmla="*/ 540 w 526"/>
                <a:gd name="T35" fmla="*/ 0 h 275"/>
                <a:gd name="T36" fmla="*/ 534 w 526"/>
                <a:gd name="T37" fmla="*/ 6 h 275"/>
                <a:gd name="T38" fmla="*/ 522 w 526"/>
                <a:gd name="T39" fmla="*/ 12 h 275"/>
                <a:gd name="T40" fmla="*/ 498 w 526"/>
                <a:gd name="T41" fmla="*/ 24 h 275"/>
                <a:gd name="T42" fmla="*/ 474 w 526"/>
                <a:gd name="T43" fmla="*/ 42 h 275"/>
                <a:gd name="T44" fmla="*/ 450 w 526"/>
                <a:gd name="T45" fmla="*/ 54 h 275"/>
                <a:gd name="T46" fmla="*/ 407 w 526"/>
                <a:gd name="T47" fmla="*/ 78 h 275"/>
                <a:gd name="T48" fmla="*/ 347 w 526"/>
                <a:gd name="T49" fmla="*/ 108 h 275"/>
                <a:gd name="T50" fmla="*/ 282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7 w 718"/>
                <a:gd name="T17" fmla="*/ 228 h 306"/>
                <a:gd name="T18" fmla="*/ 133 w 718"/>
                <a:gd name="T19" fmla="*/ 228 h 306"/>
                <a:gd name="T20" fmla="*/ 151 w 718"/>
                <a:gd name="T21" fmla="*/ 222 h 306"/>
                <a:gd name="T22" fmla="*/ 175 w 718"/>
                <a:gd name="T23" fmla="*/ 216 h 306"/>
                <a:gd name="T24" fmla="*/ 205 w 718"/>
                <a:gd name="T25" fmla="*/ 204 h 306"/>
                <a:gd name="T26" fmla="*/ 282 w 718"/>
                <a:gd name="T27" fmla="*/ 180 h 306"/>
                <a:gd name="T28" fmla="*/ 385 w 718"/>
                <a:gd name="T29" fmla="*/ 156 h 306"/>
                <a:gd name="T30" fmla="*/ 475 w 718"/>
                <a:gd name="T31" fmla="*/ 126 h 306"/>
                <a:gd name="T32" fmla="*/ 558 w 718"/>
                <a:gd name="T33" fmla="*/ 102 h 306"/>
                <a:gd name="T34" fmla="*/ 588 w 718"/>
                <a:gd name="T35" fmla="*/ 90 h 306"/>
                <a:gd name="T36" fmla="*/ 625 w 718"/>
                <a:gd name="T37" fmla="*/ 84 h 306"/>
                <a:gd name="T38" fmla="*/ 643 w 718"/>
                <a:gd name="T39" fmla="*/ 78 h 306"/>
                <a:gd name="T40" fmla="*/ 649 w 718"/>
                <a:gd name="T41" fmla="*/ 72 h 306"/>
                <a:gd name="T42" fmla="*/ 655 w 718"/>
                <a:gd name="T43" fmla="*/ 66 h 306"/>
                <a:gd name="T44" fmla="*/ 673 w 718"/>
                <a:gd name="T45" fmla="*/ 60 h 306"/>
                <a:gd name="T46" fmla="*/ 715 w 718"/>
                <a:gd name="T47" fmla="*/ 30 h 306"/>
                <a:gd name="T48" fmla="*/ 733 w 718"/>
                <a:gd name="T49" fmla="*/ 18 h 306"/>
                <a:gd name="T50" fmla="*/ 739 w 718"/>
                <a:gd name="T51" fmla="*/ 6 h 306"/>
                <a:gd name="T52" fmla="*/ 733 w 718"/>
                <a:gd name="T53" fmla="*/ 0 h 306"/>
                <a:gd name="T54" fmla="*/ 709 w 718"/>
                <a:gd name="T55" fmla="*/ 0 h 306"/>
                <a:gd name="T56" fmla="*/ 649 w 718"/>
                <a:gd name="T57" fmla="*/ 0 h 306"/>
                <a:gd name="T58" fmla="*/ 594 w 718"/>
                <a:gd name="T59" fmla="*/ 0 h 306"/>
                <a:gd name="T60" fmla="*/ 558 w 718"/>
                <a:gd name="T61" fmla="*/ 0 h 306"/>
                <a:gd name="T62" fmla="*/ 528 w 718"/>
                <a:gd name="T63" fmla="*/ 18 h 306"/>
                <a:gd name="T64" fmla="*/ 499 w 718"/>
                <a:gd name="T65" fmla="*/ 42 h 306"/>
                <a:gd name="T66" fmla="*/ 481 w 718"/>
                <a:gd name="T67" fmla="*/ 54 h 306"/>
                <a:gd name="T68" fmla="*/ 463 w 718"/>
                <a:gd name="T69" fmla="*/ 60 h 306"/>
                <a:gd name="T70" fmla="*/ 439 w 718"/>
                <a:gd name="T71" fmla="*/ 60 h 306"/>
                <a:gd name="T72" fmla="*/ 403 w 718"/>
                <a:gd name="T73" fmla="*/ 66 h 306"/>
                <a:gd name="T74" fmla="*/ 354 w 718"/>
                <a:gd name="T75" fmla="*/ 84 h 306"/>
                <a:gd name="T76" fmla="*/ 318 w 718"/>
                <a:gd name="T77" fmla="*/ 108 h 306"/>
                <a:gd name="T78" fmla="*/ 294 w 718"/>
                <a:gd name="T79" fmla="*/ 126 h 306"/>
                <a:gd name="T80" fmla="*/ 282 w 718"/>
                <a:gd name="T81" fmla="*/ 132 h 306"/>
                <a:gd name="T82" fmla="*/ 264 w 718"/>
                <a:gd name="T83" fmla="*/ 138 h 306"/>
                <a:gd name="T84" fmla="*/ 228 w 718"/>
                <a:gd name="T85" fmla="*/ 138 h 306"/>
                <a:gd name="T86" fmla="*/ 193 w 718"/>
                <a:gd name="T87" fmla="*/ 138 h 306"/>
                <a:gd name="T88" fmla="*/ 187 w 718"/>
                <a:gd name="T89" fmla="*/ 138 h 306"/>
                <a:gd name="T90" fmla="*/ 181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85 w 2392"/>
                <a:gd name="T1" fmla="*/ 54 h 881"/>
                <a:gd name="T2" fmla="*/ 2238 w 2392"/>
                <a:gd name="T3" fmla="*/ 54 h 881"/>
                <a:gd name="T4" fmla="*/ 2196 w 2392"/>
                <a:gd name="T5" fmla="*/ 66 h 881"/>
                <a:gd name="T6" fmla="*/ 2070 w 2392"/>
                <a:gd name="T7" fmla="*/ 101 h 881"/>
                <a:gd name="T8" fmla="*/ 2005 w 2392"/>
                <a:gd name="T9" fmla="*/ 119 h 881"/>
                <a:gd name="T10" fmla="*/ 1902 w 2392"/>
                <a:gd name="T11" fmla="*/ 167 h 881"/>
                <a:gd name="T12" fmla="*/ 1878 w 2392"/>
                <a:gd name="T13" fmla="*/ 245 h 881"/>
                <a:gd name="T14" fmla="*/ 1884 w 2392"/>
                <a:gd name="T15" fmla="*/ 305 h 881"/>
                <a:gd name="T16" fmla="*/ 1800 w 2392"/>
                <a:gd name="T17" fmla="*/ 317 h 881"/>
                <a:gd name="T18" fmla="*/ 1632 w 2392"/>
                <a:gd name="T19" fmla="*/ 263 h 881"/>
                <a:gd name="T20" fmla="*/ 1542 w 2392"/>
                <a:gd name="T21" fmla="*/ 257 h 881"/>
                <a:gd name="T22" fmla="*/ 1434 w 2392"/>
                <a:gd name="T23" fmla="*/ 311 h 881"/>
                <a:gd name="T24" fmla="*/ 1366 w 2392"/>
                <a:gd name="T25" fmla="*/ 353 h 881"/>
                <a:gd name="T26" fmla="*/ 1338 w 2392"/>
                <a:gd name="T27" fmla="*/ 359 h 881"/>
                <a:gd name="T28" fmla="*/ 1242 w 2392"/>
                <a:gd name="T29" fmla="*/ 371 h 881"/>
                <a:gd name="T30" fmla="*/ 1188 w 2392"/>
                <a:gd name="T31" fmla="*/ 365 h 881"/>
                <a:gd name="T32" fmla="*/ 1081 w 2392"/>
                <a:gd name="T33" fmla="*/ 371 h 881"/>
                <a:gd name="T34" fmla="*/ 978 w 2392"/>
                <a:gd name="T35" fmla="*/ 383 h 881"/>
                <a:gd name="T36" fmla="*/ 942 w 2392"/>
                <a:gd name="T37" fmla="*/ 401 h 881"/>
                <a:gd name="T38" fmla="*/ 840 w 2392"/>
                <a:gd name="T39" fmla="*/ 419 h 881"/>
                <a:gd name="T40" fmla="*/ 799 w 2392"/>
                <a:gd name="T41" fmla="*/ 419 h 881"/>
                <a:gd name="T42" fmla="*/ 678 w 2392"/>
                <a:gd name="T43" fmla="*/ 437 h 881"/>
                <a:gd name="T44" fmla="*/ 612 w 2392"/>
                <a:gd name="T45" fmla="*/ 473 h 881"/>
                <a:gd name="T46" fmla="*/ 517 w 2392"/>
                <a:gd name="T47" fmla="*/ 467 h 881"/>
                <a:gd name="T48" fmla="*/ 438 w 2392"/>
                <a:gd name="T49" fmla="*/ 491 h 881"/>
                <a:gd name="T50" fmla="*/ 420 w 2392"/>
                <a:gd name="T51" fmla="*/ 539 h 881"/>
                <a:gd name="T52" fmla="*/ 354 w 2392"/>
                <a:gd name="T53" fmla="*/ 569 h 881"/>
                <a:gd name="T54" fmla="*/ 229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0 w 2392"/>
                <a:gd name="T65" fmla="*/ 653 h 881"/>
                <a:gd name="T66" fmla="*/ 487 w 2392"/>
                <a:gd name="T67" fmla="*/ 569 h 881"/>
                <a:gd name="T68" fmla="*/ 582 w 2392"/>
                <a:gd name="T69" fmla="*/ 521 h 881"/>
                <a:gd name="T70" fmla="*/ 660 w 2392"/>
                <a:gd name="T71" fmla="*/ 515 h 881"/>
                <a:gd name="T72" fmla="*/ 894 w 2392"/>
                <a:gd name="T73" fmla="*/ 461 h 881"/>
                <a:gd name="T74" fmla="*/ 1176 w 2392"/>
                <a:gd name="T75" fmla="*/ 425 h 881"/>
                <a:gd name="T76" fmla="*/ 1320 w 2392"/>
                <a:gd name="T77" fmla="*/ 461 h 881"/>
                <a:gd name="T78" fmla="*/ 1452 w 2392"/>
                <a:gd name="T79" fmla="*/ 533 h 881"/>
                <a:gd name="T80" fmla="*/ 1470 w 2392"/>
                <a:gd name="T81" fmla="*/ 617 h 881"/>
                <a:gd name="T82" fmla="*/ 1411 w 2392"/>
                <a:gd name="T83" fmla="*/ 653 h 881"/>
                <a:gd name="T84" fmla="*/ 1254 w 2392"/>
                <a:gd name="T85" fmla="*/ 701 h 881"/>
                <a:gd name="T86" fmla="*/ 1140 w 2392"/>
                <a:gd name="T87" fmla="*/ 755 h 881"/>
                <a:gd name="T88" fmla="*/ 1093 w 2392"/>
                <a:gd name="T89" fmla="*/ 809 h 881"/>
                <a:gd name="T90" fmla="*/ 1105 w 2392"/>
                <a:gd name="T91" fmla="*/ 869 h 881"/>
                <a:gd name="T92" fmla="*/ 1134 w 2392"/>
                <a:gd name="T93" fmla="*/ 881 h 881"/>
                <a:gd name="T94" fmla="*/ 1236 w 2392"/>
                <a:gd name="T95" fmla="*/ 869 h 881"/>
                <a:gd name="T96" fmla="*/ 1423 w 2392"/>
                <a:gd name="T97" fmla="*/ 857 h 881"/>
                <a:gd name="T98" fmla="*/ 1476 w 2392"/>
                <a:gd name="T99" fmla="*/ 851 h 881"/>
                <a:gd name="T100" fmla="*/ 1518 w 2392"/>
                <a:gd name="T101" fmla="*/ 833 h 881"/>
                <a:gd name="T102" fmla="*/ 1717 w 2392"/>
                <a:gd name="T103" fmla="*/ 743 h 881"/>
                <a:gd name="T104" fmla="*/ 1848 w 2392"/>
                <a:gd name="T105" fmla="*/ 689 h 881"/>
                <a:gd name="T106" fmla="*/ 1926 w 2392"/>
                <a:gd name="T107" fmla="*/ 581 h 881"/>
                <a:gd name="T108" fmla="*/ 2088 w 2392"/>
                <a:gd name="T109" fmla="*/ 389 h 881"/>
                <a:gd name="T110" fmla="*/ 2257 w 2392"/>
                <a:gd name="T111" fmla="*/ 269 h 881"/>
                <a:gd name="T112" fmla="*/ 2305 w 2392"/>
                <a:gd name="T113" fmla="*/ 239 h 881"/>
                <a:gd name="T114" fmla="*/ 2448 w 2392"/>
                <a:gd name="T115" fmla="*/ 0 h 881"/>
                <a:gd name="T116" fmla="*/ 235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7717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43652-077C-43F8-83AA-EF453D03E58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3060104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AA6DB-58DB-43CE-8E12-A5DD33ECB89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003082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C89A-A665-4106-A68F-9B06654C062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48361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76FF-EF50-44F5-86BF-172F81E5F68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090668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11C2-F5C7-4BFC-A400-C97B3894E33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5433705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8630-1C7C-4185-B236-CEAD2D890E1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374435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4B98A-ED0D-4A2C-9B5A-612D7D3147A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12632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006E1-C561-4C82-9403-58F5C9680BB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93850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0FE0B-A5C8-4989-85A7-2A0B01DCFED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9586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4376-AF2B-48F0-B6C1-77C8A2CCDE9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93726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7ED1-9DB2-457E-AAAA-2D0D84E480D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93326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7613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33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4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3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36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92 w 185"/>
                <a:gd name="T1" fmla="*/ 0 h 120"/>
                <a:gd name="T2" fmla="*/ 192 w 185"/>
                <a:gd name="T3" fmla="*/ 6 h 120"/>
                <a:gd name="T4" fmla="*/ 192 w 185"/>
                <a:gd name="T5" fmla="*/ 18 h 120"/>
                <a:gd name="T6" fmla="*/ 192 w 185"/>
                <a:gd name="T7" fmla="*/ 36 h 120"/>
                <a:gd name="T8" fmla="*/ 186 w 185"/>
                <a:gd name="T9" fmla="*/ 54 h 120"/>
                <a:gd name="T10" fmla="*/ 168 w 185"/>
                <a:gd name="T11" fmla="*/ 72 h 120"/>
                <a:gd name="T12" fmla="*/ 144 w 185"/>
                <a:gd name="T13" fmla="*/ 96 h 120"/>
                <a:gd name="T14" fmla="*/ 108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92 w 185"/>
                <a:gd name="T29" fmla="*/ 0 h 120"/>
                <a:gd name="T30" fmla="*/ 192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7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8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44 w 526"/>
                <a:gd name="T17" fmla="*/ 179 h 275"/>
                <a:gd name="T18" fmla="*/ 216 w 526"/>
                <a:gd name="T19" fmla="*/ 143 h 275"/>
                <a:gd name="T20" fmla="*/ 258 w 526"/>
                <a:gd name="T21" fmla="*/ 120 h 275"/>
                <a:gd name="T22" fmla="*/ 306 w 526"/>
                <a:gd name="T23" fmla="*/ 96 h 275"/>
                <a:gd name="T24" fmla="*/ 407 w 526"/>
                <a:gd name="T25" fmla="*/ 48 h 275"/>
                <a:gd name="T26" fmla="*/ 456 w 526"/>
                <a:gd name="T27" fmla="*/ 30 h 275"/>
                <a:gd name="T28" fmla="*/ 492 w 526"/>
                <a:gd name="T29" fmla="*/ 12 h 275"/>
                <a:gd name="T30" fmla="*/ 516 w 526"/>
                <a:gd name="T31" fmla="*/ 6 h 275"/>
                <a:gd name="T32" fmla="*/ 534 w 526"/>
                <a:gd name="T33" fmla="*/ 0 h 275"/>
                <a:gd name="T34" fmla="*/ 540 w 526"/>
                <a:gd name="T35" fmla="*/ 0 h 275"/>
                <a:gd name="T36" fmla="*/ 534 w 526"/>
                <a:gd name="T37" fmla="*/ 6 h 275"/>
                <a:gd name="T38" fmla="*/ 522 w 526"/>
                <a:gd name="T39" fmla="*/ 12 h 275"/>
                <a:gd name="T40" fmla="*/ 498 w 526"/>
                <a:gd name="T41" fmla="*/ 24 h 275"/>
                <a:gd name="T42" fmla="*/ 474 w 526"/>
                <a:gd name="T43" fmla="*/ 42 h 275"/>
                <a:gd name="T44" fmla="*/ 450 w 526"/>
                <a:gd name="T45" fmla="*/ 54 h 275"/>
                <a:gd name="T46" fmla="*/ 407 w 526"/>
                <a:gd name="T47" fmla="*/ 78 h 275"/>
                <a:gd name="T48" fmla="*/ 347 w 526"/>
                <a:gd name="T49" fmla="*/ 108 h 275"/>
                <a:gd name="T50" fmla="*/ 282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9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7 w 718"/>
                <a:gd name="T17" fmla="*/ 228 h 306"/>
                <a:gd name="T18" fmla="*/ 133 w 718"/>
                <a:gd name="T19" fmla="*/ 228 h 306"/>
                <a:gd name="T20" fmla="*/ 151 w 718"/>
                <a:gd name="T21" fmla="*/ 222 h 306"/>
                <a:gd name="T22" fmla="*/ 175 w 718"/>
                <a:gd name="T23" fmla="*/ 216 h 306"/>
                <a:gd name="T24" fmla="*/ 205 w 718"/>
                <a:gd name="T25" fmla="*/ 204 h 306"/>
                <a:gd name="T26" fmla="*/ 282 w 718"/>
                <a:gd name="T27" fmla="*/ 180 h 306"/>
                <a:gd name="T28" fmla="*/ 385 w 718"/>
                <a:gd name="T29" fmla="*/ 156 h 306"/>
                <a:gd name="T30" fmla="*/ 475 w 718"/>
                <a:gd name="T31" fmla="*/ 126 h 306"/>
                <a:gd name="T32" fmla="*/ 558 w 718"/>
                <a:gd name="T33" fmla="*/ 102 h 306"/>
                <a:gd name="T34" fmla="*/ 588 w 718"/>
                <a:gd name="T35" fmla="*/ 90 h 306"/>
                <a:gd name="T36" fmla="*/ 625 w 718"/>
                <a:gd name="T37" fmla="*/ 84 h 306"/>
                <a:gd name="T38" fmla="*/ 643 w 718"/>
                <a:gd name="T39" fmla="*/ 78 h 306"/>
                <a:gd name="T40" fmla="*/ 649 w 718"/>
                <a:gd name="T41" fmla="*/ 72 h 306"/>
                <a:gd name="T42" fmla="*/ 655 w 718"/>
                <a:gd name="T43" fmla="*/ 66 h 306"/>
                <a:gd name="T44" fmla="*/ 673 w 718"/>
                <a:gd name="T45" fmla="*/ 60 h 306"/>
                <a:gd name="T46" fmla="*/ 715 w 718"/>
                <a:gd name="T47" fmla="*/ 30 h 306"/>
                <a:gd name="T48" fmla="*/ 733 w 718"/>
                <a:gd name="T49" fmla="*/ 18 h 306"/>
                <a:gd name="T50" fmla="*/ 739 w 718"/>
                <a:gd name="T51" fmla="*/ 6 h 306"/>
                <a:gd name="T52" fmla="*/ 733 w 718"/>
                <a:gd name="T53" fmla="*/ 0 h 306"/>
                <a:gd name="T54" fmla="*/ 709 w 718"/>
                <a:gd name="T55" fmla="*/ 0 h 306"/>
                <a:gd name="T56" fmla="*/ 649 w 718"/>
                <a:gd name="T57" fmla="*/ 0 h 306"/>
                <a:gd name="T58" fmla="*/ 594 w 718"/>
                <a:gd name="T59" fmla="*/ 0 h 306"/>
                <a:gd name="T60" fmla="*/ 558 w 718"/>
                <a:gd name="T61" fmla="*/ 0 h 306"/>
                <a:gd name="T62" fmla="*/ 528 w 718"/>
                <a:gd name="T63" fmla="*/ 18 h 306"/>
                <a:gd name="T64" fmla="*/ 499 w 718"/>
                <a:gd name="T65" fmla="*/ 42 h 306"/>
                <a:gd name="T66" fmla="*/ 481 w 718"/>
                <a:gd name="T67" fmla="*/ 54 h 306"/>
                <a:gd name="T68" fmla="*/ 463 w 718"/>
                <a:gd name="T69" fmla="*/ 60 h 306"/>
                <a:gd name="T70" fmla="*/ 439 w 718"/>
                <a:gd name="T71" fmla="*/ 60 h 306"/>
                <a:gd name="T72" fmla="*/ 403 w 718"/>
                <a:gd name="T73" fmla="*/ 66 h 306"/>
                <a:gd name="T74" fmla="*/ 354 w 718"/>
                <a:gd name="T75" fmla="*/ 84 h 306"/>
                <a:gd name="T76" fmla="*/ 318 w 718"/>
                <a:gd name="T77" fmla="*/ 108 h 306"/>
                <a:gd name="T78" fmla="*/ 294 w 718"/>
                <a:gd name="T79" fmla="*/ 126 h 306"/>
                <a:gd name="T80" fmla="*/ 282 w 718"/>
                <a:gd name="T81" fmla="*/ 132 h 306"/>
                <a:gd name="T82" fmla="*/ 264 w 718"/>
                <a:gd name="T83" fmla="*/ 138 h 306"/>
                <a:gd name="T84" fmla="*/ 228 w 718"/>
                <a:gd name="T85" fmla="*/ 138 h 306"/>
                <a:gd name="T86" fmla="*/ 193 w 718"/>
                <a:gd name="T87" fmla="*/ 138 h 306"/>
                <a:gd name="T88" fmla="*/ 187 w 718"/>
                <a:gd name="T89" fmla="*/ 138 h 306"/>
                <a:gd name="T90" fmla="*/ 181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40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85 w 2392"/>
                <a:gd name="T1" fmla="*/ 54 h 881"/>
                <a:gd name="T2" fmla="*/ 2238 w 2392"/>
                <a:gd name="T3" fmla="*/ 54 h 881"/>
                <a:gd name="T4" fmla="*/ 2196 w 2392"/>
                <a:gd name="T5" fmla="*/ 66 h 881"/>
                <a:gd name="T6" fmla="*/ 2070 w 2392"/>
                <a:gd name="T7" fmla="*/ 101 h 881"/>
                <a:gd name="T8" fmla="*/ 2005 w 2392"/>
                <a:gd name="T9" fmla="*/ 119 h 881"/>
                <a:gd name="T10" fmla="*/ 1902 w 2392"/>
                <a:gd name="T11" fmla="*/ 167 h 881"/>
                <a:gd name="T12" fmla="*/ 1878 w 2392"/>
                <a:gd name="T13" fmla="*/ 245 h 881"/>
                <a:gd name="T14" fmla="*/ 1884 w 2392"/>
                <a:gd name="T15" fmla="*/ 305 h 881"/>
                <a:gd name="T16" fmla="*/ 1800 w 2392"/>
                <a:gd name="T17" fmla="*/ 317 h 881"/>
                <a:gd name="T18" fmla="*/ 1632 w 2392"/>
                <a:gd name="T19" fmla="*/ 263 h 881"/>
                <a:gd name="T20" fmla="*/ 1542 w 2392"/>
                <a:gd name="T21" fmla="*/ 257 h 881"/>
                <a:gd name="T22" fmla="*/ 1434 w 2392"/>
                <a:gd name="T23" fmla="*/ 311 h 881"/>
                <a:gd name="T24" fmla="*/ 1366 w 2392"/>
                <a:gd name="T25" fmla="*/ 353 h 881"/>
                <a:gd name="T26" fmla="*/ 1338 w 2392"/>
                <a:gd name="T27" fmla="*/ 359 h 881"/>
                <a:gd name="T28" fmla="*/ 1242 w 2392"/>
                <a:gd name="T29" fmla="*/ 371 h 881"/>
                <a:gd name="T30" fmla="*/ 1188 w 2392"/>
                <a:gd name="T31" fmla="*/ 365 h 881"/>
                <a:gd name="T32" fmla="*/ 1081 w 2392"/>
                <a:gd name="T33" fmla="*/ 371 h 881"/>
                <a:gd name="T34" fmla="*/ 978 w 2392"/>
                <a:gd name="T35" fmla="*/ 383 h 881"/>
                <a:gd name="T36" fmla="*/ 942 w 2392"/>
                <a:gd name="T37" fmla="*/ 401 h 881"/>
                <a:gd name="T38" fmla="*/ 840 w 2392"/>
                <a:gd name="T39" fmla="*/ 419 h 881"/>
                <a:gd name="T40" fmla="*/ 799 w 2392"/>
                <a:gd name="T41" fmla="*/ 419 h 881"/>
                <a:gd name="T42" fmla="*/ 678 w 2392"/>
                <a:gd name="T43" fmla="*/ 437 h 881"/>
                <a:gd name="T44" fmla="*/ 612 w 2392"/>
                <a:gd name="T45" fmla="*/ 473 h 881"/>
                <a:gd name="T46" fmla="*/ 517 w 2392"/>
                <a:gd name="T47" fmla="*/ 467 h 881"/>
                <a:gd name="T48" fmla="*/ 438 w 2392"/>
                <a:gd name="T49" fmla="*/ 491 h 881"/>
                <a:gd name="T50" fmla="*/ 420 w 2392"/>
                <a:gd name="T51" fmla="*/ 539 h 881"/>
                <a:gd name="T52" fmla="*/ 354 w 2392"/>
                <a:gd name="T53" fmla="*/ 569 h 881"/>
                <a:gd name="T54" fmla="*/ 229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70 w 2392"/>
                <a:gd name="T65" fmla="*/ 653 h 881"/>
                <a:gd name="T66" fmla="*/ 487 w 2392"/>
                <a:gd name="T67" fmla="*/ 569 h 881"/>
                <a:gd name="T68" fmla="*/ 582 w 2392"/>
                <a:gd name="T69" fmla="*/ 521 h 881"/>
                <a:gd name="T70" fmla="*/ 660 w 2392"/>
                <a:gd name="T71" fmla="*/ 515 h 881"/>
                <a:gd name="T72" fmla="*/ 894 w 2392"/>
                <a:gd name="T73" fmla="*/ 461 h 881"/>
                <a:gd name="T74" fmla="*/ 1176 w 2392"/>
                <a:gd name="T75" fmla="*/ 425 h 881"/>
                <a:gd name="T76" fmla="*/ 1320 w 2392"/>
                <a:gd name="T77" fmla="*/ 461 h 881"/>
                <a:gd name="T78" fmla="*/ 1452 w 2392"/>
                <a:gd name="T79" fmla="*/ 533 h 881"/>
                <a:gd name="T80" fmla="*/ 1470 w 2392"/>
                <a:gd name="T81" fmla="*/ 617 h 881"/>
                <a:gd name="T82" fmla="*/ 1411 w 2392"/>
                <a:gd name="T83" fmla="*/ 653 h 881"/>
                <a:gd name="T84" fmla="*/ 1254 w 2392"/>
                <a:gd name="T85" fmla="*/ 701 h 881"/>
                <a:gd name="T86" fmla="*/ 1140 w 2392"/>
                <a:gd name="T87" fmla="*/ 755 h 881"/>
                <a:gd name="T88" fmla="*/ 1093 w 2392"/>
                <a:gd name="T89" fmla="*/ 809 h 881"/>
                <a:gd name="T90" fmla="*/ 1105 w 2392"/>
                <a:gd name="T91" fmla="*/ 869 h 881"/>
                <a:gd name="T92" fmla="*/ 1134 w 2392"/>
                <a:gd name="T93" fmla="*/ 881 h 881"/>
                <a:gd name="T94" fmla="*/ 1236 w 2392"/>
                <a:gd name="T95" fmla="*/ 869 h 881"/>
                <a:gd name="T96" fmla="*/ 1423 w 2392"/>
                <a:gd name="T97" fmla="*/ 857 h 881"/>
                <a:gd name="T98" fmla="*/ 1476 w 2392"/>
                <a:gd name="T99" fmla="*/ 851 h 881"/>
                <a:gd name="T100" fmla="*/ 1518 w 2392"/>
                <a:gd name="T101" fmla="*/ 833 h 881"/>
                <a:gd name="T102" fmla="*/ 1717 w 2392"/>
                <a:gd name="T103" fmla="*/ 743 h 881"/>
                <a:gd name="T104" fmla="*/ 1848 w 2392"/>
                <a:gd name="T105" fmla="*/ 689 h 881"/>
                <a:gd name="T106" fmla="*/ 1926 w 2392"/>
                <a:gd name="T107" fmla="*/ 581 h 881"/>
                <a:gd name="T108" fmla="*/ 2088 w 2392"/>
                <a:gd name="T109" fmla="*/ 389 h 881"/>
                <a:gd name="T110" fmla="*/ 2257 w 2392"/>
                <a:gd name="T111" fmla="*/ 269 h 881"/>
                <a:gd name="T112" fmla="*/ 2305 w 2392"/>
                <a:gd name="T113" fmla="*/ 239 h 881"/>
                <a:gd name="T114" fmla="*/ 2448 w 2392"/>
                <a:gd name="T115" fmla="*/ 0 h 881"/>
                <a:gd name="T116" fmla="*/ 2358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4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42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7614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614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7614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50000"/>
                </a:spcBef>
                <a:buClr>
                  <a:schemeClr val="hlink"/>
                </a:buClr>
                <a:buSzPct val="150000"/>
                <a:buFont typeface="Wingdings" panose="05000000000000000000" pitchFamily="2" charset="2"/>
                <a:buChar char="§"/>
                <a:defRPr/>
              </a:pPr>
              <a:endParaRPr lang="bg-BG"/>
            </a:p>
          </p:txBody>
        </p:sp>
        <p:sp>
          <p:nvSpPr>
            <p:cNvPr id="1046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7614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7614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614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7614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923E9EA9-C5C6-4BC3-9883-53831C8B70CA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sp>
        <p:nvSpPr>
          <p:cNvPr id="17615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bg/url?url=http://www.theguardian.com/business/2013/jan/23/unemployment-rate-fell&amp;rct=j&amp;frm=1&amp;q=&amp;esrc=s&amp;sa=U&amp;ei=dTJvVNrZBue_ygOUr4LYDw&amp;ved=0CBUQ9QEwADg8&amp;usg=AFQjCNGtsd7PxpohaqBxbVO8KKt3VIfuTA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bg/url?url=http://www.theguardian.com/money/2011/sep/26/winkleigh-village-best-place-families&amp;rct=j&amp;frm=1&amp;q=&amp;esrc=s&amp;sa=U&amp;ei=KjFvVJPsEobTygPb8YCYDA&amp;ved=0CCkQ9QEwCjg8&amp;usg=AFQjCNFgyhwVjEMt2qcpbnOXt_Q05UXk1Q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ECE5B-A58D-40B1-A1F5-BA26BBAAB699}" type="slidenum">
              <a:rPr lang="bg-BG" altLang="bg-BG"/>
              <a:pPr>
                <a:defRPr/>
              </a:pPr>
              <a:t>1</a:t>
            </a:fld>
            <a:endParaRPr lang="bg-BG" altLang="bg-BG"/>
          </a:p>
        </p:txBody>
      </p:sp>
      <p:sp>
        <p:nvSpPr>
          <p:cNvPr id="7" name="Rectangle 10"/>
          <p:cNvSpPr/>
          <p:nvPr/>
        </p:nvSpPr>
        <p:spPr>
          <a:xfrm>
            <a:off x="1066800" y="3733800"/>
            <a:ext cx="7356475" cy="17065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ЗА ИЗПЪЛНЕНИЕТО НА КОНСОЛИДИРАНИЯ </a:t>
            </a: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БЮДЖЕТ </a:t>
            </a:r>
          </a:p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 ДЪРЖАВНОТО ОБЩЕСТВЕНО ОСИГУРЯВАНЕ </a:t>
            </a:r>
          </a:p>
          <a:p>
            <a:pPr algn="ctr" eaLnBrk="1" hangingPunct="1">
              <a:defRPr/>
            </a:pP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за 20</a:t>
            </a:r>
            <a:r>
              <a:rPr lang="en-US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altLang="bg-BG" sz="3200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bg-BG" altLang="bg-BG" sz="3200" dirty="0" smtClean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година</a:t>
            </a:r>
          </a:p>
          <a:p>
            <a:pPr algn="ctr" eaLnBrk="1" hangingPunct="1">
              <a:defRPr/>
            </a:pPr>
            <a:endParaRPr lang="bg-BG" altLang="bg-BG" sz="32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1295400" y="6019800"/>
            <a:ext cx="7318375" cy="64928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София, </a:t>
            </a: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Юни </a:t>
            </a: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201</a:t>
            </a:r>
            <a:r>
              <a:rPr lang="en-US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bg-BG" altLang="bg-BG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г.</a:t>
            </a:r>
          </a:p>
        </p:txBody>
      </p:sp>
      <p:pic>
        <p:nvPicPr>
          <p:cNvPr id="512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144145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3" descr="pensioners_home_1377574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2232025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ANd9GcQbvZuG31rnzuOE7HcJFI-AcIhXlFY36DRdavtevFvZKTNPOiJX4waKHFD_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478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9" descr="sicknes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47800"/>
            <a:ext cx="1584325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21" descr="ANd9GcTcs3L0fQCXxt5brG_z8WGkHLkd3hHa1MU42LUtFAk2kvOsE_WXEnIKIHrR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16002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EC316-9CFF-4CA0-B330-66D7C1D2D3E0}" type="slidenum">
              <a:rPr lang="bg-BG" altLang="bg-BG"/>
              <a:pPr>
                <a:defRPr/>
              </a:pPr>
              <a:t>10</a:t>
            </a:fld>
            <a:endParaRPr lang="bg-BG" altLang="bg-BG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74638"/>
            <a:ext cx="7239000" cy="79216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4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Средна пенсия и среден осигурителен доход</a:t>
            </a:r>
            <a:endParaRPr lang="en-US" altLang="bg-BG" sz="240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1981200" y="194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pic>
        <p:nvPicPr>
          <p:cNvPr id="1536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27"/>
          <p:cNvSpPr>
            <a:spLocks noChangeArrowheads="1"/>
          </p:cNvSpPr>
          <p:nvPr/>
        </p:nvSpPr>
        <p:spPr bwMode="auto">
          <a:xfrm>
            <a:off x="1371600" y="4953000"/>
            <a:ext cx="65532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>
                <a:latin typeface="Times New Roman" panose="02020603050405020304" pitchFamily="18" charset="0"/>
              </a:rPr>
              <a:t> Среден размер на пенсията на пенсионер 2016</a:t>
            </a:r>
            <a:r>
              <a:rPr lang="en-US" altLang="bg-BG" sz="1800">
                <a:latin typeface="Times New Roman" panose="02020603050405020304" pitchFamily="18" charset="0"/>
              </a:rPr>
              <a:t> </a:t>
            </a:r>
            <a:r>
              <a:rPr lang="bg-BG" altLang="bg-BG" sz="1800">
                <a:latin typeface="Times New Roman" panose="02020603050405020304" pitchFamily="18" charset="0"/>
              </a:rPr>
              <a:t>г. – </a:t>
            </a:r>
            <a:r>
              <a:rPr lang="en-US" altLang="bg-BG" sz="1800">
                <a:latin typeface="Times New Roman" panose="02020603050405020304" pitchFamily="18" charset="0"/>
              </a:rPr>
              <a:t>3</a:t>
            </a:r>
            <a:r>
              <a:rPr lang="bg-BG" altLang="bg-BG" sz="1800">
                <a:latin typeface="Times New Roman" panose="02020603050405020304" pitchFamily="18" charset="0"/>
              </a:rPr>
              <a:t>32</a:t>
            </a:r>
            <a:r>
              <a:rPr lang="en-US" altLang="bg-BG" sz="1800">
                <a:latin typeface="Times New Roman" panose="02020603050405020304" pitchFamily="18" charset="0"/>
              </a:rPr>
              <a:t>,</a:t>
            </a:r>
            <a:r>
              <a:rPr lang="bg-BG" altLang="bg-BG" sz="1800">
                <a:latin typeface="Times New Roman" panose="02020603050405020304" pitchFamily="18" charset="0"/>
              </a:rPr>
              <a:t>68 лв.;</a:t>
            </a: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>
                <a:latin typeface="Times New Roman" panose="02020603050405020304" pitchFamily="18" charset="0"/>
              </a:rPr>
              <a:t> Изменение спрямо 2015</a:t>
            </a:r>
            <a:r>
              <a:rPr lang="en-US" altLang="bg-BG" sz="1800">
                <a:latin typeface="Times New Roman" panose="02020603050405020304" pitchFamily="18" charset="0"/>
              </a:rPr>
              <a:t> </a:t>
            </a:r>
            <a:r>
              <a:rPr lang="bg-BG" altLang="bg-BG" sz="1800">
                <a:latin typeface="Times New Roman" panose="02020603050405020304" pitchFamily="18" charset="0"/>
              </a:rPr>
              <a:t>г.</a:t>
            </a:r>
          </a:p>
          <a:p>
            <a:pPr lvl="1" eaLnBrk="1" hangingPunct="1">
              <a:spcBef>
                <a:spcPct val="50000"/>
              </a:spcBef>
              <a:buClr>
                <a:schemeClr val="hlink"/>
              </a:buClr>
              <a:buSzPct val="150000"/>
              <a:buFont typeface="Wingdings" panose="05000000000000000000" pitchFamily="2" charset="2"/>
              <a:buNone/>
            </a:pPr>
            <a:r>
              <a:rPr lang="bg-BG" altLang="bg-BG" sz="1800">
                <a:latin typeface="Times New Roman" panose="02020603050405020304" pitchFamily="18" charset="0"/>
              </a:rPr>
              <a:t>- номинално нарастване – 3</a:t>
            </a:r>
            <a:r>
              <a:rPr lang="en-US" altLang="bg-BG" sz="1800">
                <a:latin typeface="Times New Roman" panose="02020603050405020304" pitchFamily="18" charset="0"/>
              </a:rPr>
              <a:t>,</a:t>
            </a:r>
            <a:r>
              <a:rPr lang="bg-BG" altLang="bg-BG" sz="1800">
                <a:latin typeface="Times New Roman" panose="02020603050405020304" pitchFamily="18" charset="0"/>
              </a:rPr>
              <a:t>4 на сто; </a:t>
            </a:r>
          </a:p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None/>
            </a:pPr>
            <a:r>
              <a:rPr lang="bg-BG" altLang="bg-BG" sz="1800">
                <a:latin typeface="Times New Roman" panose="02020603050405020304" pitchFamily="18" charset="0"/>
              </a:rPr>
              <a:t>        - реално нарастване – 4</a:t>
            </a:r>
            <a:r>
              <a:rPr lang="en-US" altLang="bg-BG" sz="1800">
                <a:latin typeface="Times New Roman" panose="02020603050405020304" pitchFamily="18" charset="0"/>
              </a:rPr>
              <a:t>,</a:t>
            </a:r>
            <a:r>
              <a:rPr lang="bg-BG" altLang="bg-BG" sz="1800">
                <a:latin typeface="Times New Roman" panose="02020603050405020304" pitchFamily="18" charset="0"/>
              </a:rPr>
              <a:t>7 на сто. </a:t>
            </a:r>
          </a:p>
        </p:txBody>
      </p:sp>
      <p:pic>
        <p:nvPicPr>
          <p:cNvPr id="1536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19200"/>
            <a:ext cx="70008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2723F-E26F-459F-BB89-6864B590CC50}" type="slidenum">
              <a:rPr lang="bg-BG" altLang="bg-BG"/>
              <a:pPr>
                <a:defRPr/>
              </a:pPr>
              <a:t>11</a:t>
            </a:fld>
            <a:endParaRPr lang="bg-BG" altLang="bg-BG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315200" cy="56356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пенсии като процент от БВП</a:t>
            </a:r>
          </a:p>
        </p:txBody>
      </p:sp>
      <p:pic>
        <p:nvPicPr>
          <p:cNvPr id="16388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990600" y="4876800"/>
            <a:ext cx="6248400" cy="147955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 dirty="0">
                <a:latin typeface="Times New Roman" panose="02020603050405020304" pitchFamily="18" charset="0"/>
              </a:rPr>
              <a:t> Разход за пенсии 2016 г. (без ПТ и ДДС) – </a:t>
            </a:r>
            <a:r>
              <a:rPr lang="en-US" altLang="bg-BG" sz="1800" dirty="0">
                <a:latin typeface="Times New Roman" panose="02020603050405020304" pitchFamily="18" charset="0"/>
              </a:rPr>
              <a:t>8 </a:t>
            </a:r>
            <a:r>
              <a:rPr lang="bg-BG" altLang="bg-BG" sz="1800" dirty="0">
                <a:latin typeface="Times New Roman" panose="02020603050405020304" pitchFamily="18" charset="0"/>
              </a:rPr>
              <a:t>706</a:t>
            </a:r>
            <a:r>
              <a:rPr lang="en-US" altLang="bg-BG" sz="1800" dirty="0">
                <a:latin typeface="Times New Roman" panose="02020603050405020304" pitchFamily="18" charset="0"/>
              </a:rPr>
              <a:t>,</a:t>
            </a:r>
            <a:r>
              <a:rPr lang="bg-BG" altLang="bg-BG" sz="1800" dirty="0">
                <a:latin typeface="Times New Roman" panose="02020603050405020304" pitchFamily="18" charset="0"/>
              </a:rPr>
              <a:t>7 млн. лв.,  с </a:t>
            </a:r>
            <a:r>
              <a:rPr lang="en-US" altLang="bg-BG" sz="1800" dirty="0">
                <a:latin typeface="Times New Roman" panose="02020603050405020304" pitchFamily="18" charset="0"/>
              </a:rPr>
              <a:t>0,</a:t>
            </a:r>
            <a:r>
              <a:rPr lang="bg-BG" altLang="bg-BG" sz="1800" dirty="0">
                <a:latin typeface="Times New Roman" panose="02020603050405020304" pitchFamily="18" charset="0"/>
              </a:rPr>
              <a:t>1 на сто над планираните;</a:t>
            </a: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en-US" altLang="bg-BG" sz="1800" dirty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Нарастване спрямо 2015 г. –</a:t>
            </a:r>
            <a:r>
              <a:rPr lang="en-US" altLang="bg-BG" sz="1800" dirty="0">
                <a:latin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</a:rPr>
              <a:t>3,5 на сто;</a:t>
            </a:r>
          </a:p>
          <a:p>
            <a:pPr eaLnBrk="1" hangingPunct="1">
              <a:spcBef>
                <a:spcPct val="50000"/>
              </a:spcBef>
              <a:buSzPct val="150000"/>
            </a:pPr>
            <a:endParaRPr lang="en-GB" altLang="bg-BG" sz="1800" dirty="0">
              <a:latin typeface="Times New Roman" panose="02020603050405020304" pitchFamily="18" charset="0"/>
            </a:endParaRPr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295400"/>
            <a:ext cx="63341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792163"/>
            <a:ext cx="7621588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9DEE6-6F34-466C-9384-C9789CD1E5A3}" type="slidenum">
              <a:rPr lang="bg-BG" altLang="bg-BG"/>
              <a:pPr>
                <a:defRPr/>
              </a:pPr>
              <a:t>12</a:t>
            </a:fld>
            <a:endParaRPr lang="bg-BG" altLang="bg-BG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краткосрочни обезщетения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2016 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200400" y="175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2305050" y="127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593725" y="6016625"/>
            <a:ext cx="72548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bg-BG" altLang="bg-BG" sz="1800" b="1">
                <a:latin typeface="Times New Roman" panose="02020603050405020304" pitchFamily="18" charset="0"/>
              </a:rPr>
              <a:t>Отчетените разходи са </a:t>
            </a:r>
            <a:r>
              <a:rPr lang="ru-RU" altLang="bg-BG" sz="1800" b="1">
                <a:latin typeface="Times New Roman" panose="02020603050405020304" pitchFamily="18" charset="0"/>
              </a:rPr>
              <a:t>1 </a:t>
            </a:r>
            <a:r>
              <a:rPr lang="en-US" altLang="bg-BG" sz="1800" b="1">
                <a:latin typeface="Times New Roman" panose="02020603050405020304" pitchFamily="18" charset="0"/>
              </a:rPr>
              <a:t>381</a:t>
            </a:r>
            <a:r>
              <a:rPr lang="ru-RU" altLang="bg-BG" sz="1800" b="1">
                <a:latin typeface="Times New Roman" panose="02020603050405020304" pitchFamily="18" charset="0"/>
              </a:rPr>
              <a:t>,</a:t>
            </a:r>
            <a:r>
              <a:rPr lang="en-US" altLang="bg-BG" sz="1800" b="1">
                <a:latin typeface="Times New Roman" panose="02020603050405020304" pitchFamily="18" charset="0"/>
              </a:rPr>
              <a:t>3</a:t>
            </a:r>
            <a:r>
              <a:rPr lang="bg-BG" altLang="bg-BG" sz="1800" b="1">
                <a:latin typeface="Times New Roman" panose="02020603050405020304" pitchFamily="18" charset="0"/>
              </a:rPr>
              <a:t> млн. лв., като са изразходвани със </a:t>
            </a:r>
            <a:br>
              <a:rPr lang="bg-BG" altLang="bg-BG" sz="1800" b="1">
                <a:latin typeface="Times New Roman" panose="02020603050405020304" pitchFamily="18" charset="0"/>
              </a:rPr>
            </a:br>
            <a:r>
              <a:rPr lang="en-US" altLang="bg-BG" sz="1800" b="1">
                <a:latin typeface="Times New Roman" panose="02020603050405020304" pitchFamily="18" charset="0"/>
              </a:rPr>
              <a:t>159</a:t>
            </a:r>
            <a:r>
              <a:rPr lang="bg-BG" altLang="bg-BG" sz="1800" b="1">
                <a:latin typeface="Times New Roman" panose="02020603050405020304" pitchFamily="18" charset="0"/>
              </a:rPr>
              <a:t>,</a:t>
            </a:r>
            <a:r>
              <a:rPr lang="en-US" altLang="bg-BG" sz="1800" b="1">
                <a:latin typeface="Times New Roman" panose="02020603050405020304" pitchFamily="18" charset="0"/>
              </a:rPr>
              <a:t>5</a:t>
            </a:r>
            <a:r>
              <a:rPr lang="bg-BG" altLang="bg-BG" sz="1800" b="1">
                <a:latin typeface="Times New Roman" panose="02020603050405020304" pitchFamily="18" charset="0"/>
              </a:rPr>
              <a:t> млн. лв. </a:t>
            </a:r>
            <a:r>
              <a:rPr lang="ru-RU" altLang="bg-BG" sz="1800" b="1">
                <a:latin typeface="Times New Roman" panose="02020603050405020304" pitchFamily="18" charset="0"/>
              </a:rPr>
              <a:t>(</a:t>
            </a:r>
            <a:r>
              <a:rPr lang="bg-BG" altLang="bg-BG" sz="1800" b="1">
                <a:latin typeface="Times New Roman" panose="02020603050405020304" pitchFamily="18" charset="0"/>
              </a:rPr>
              <a:t>с 13,1 на сто</a:t>
            </a:r>
            <a:r>
              <a:rPr lang="ru-RU" altLang="bg-BG" sz="1800" b="1">
                <a:latin typeface="Times New Roman" panose="02020603050405020304" pitchFamily="18" charset="0"/>
              </a:rPr>
              <a:t>)</a:t>
            </a:r>
            <a:r>
              <a:rPr lang="bg-BG" altLang="bg-BG" sz="1800" b="1">
                <a:latin typeface="Times New Roman" panose="02020603050405020304" pitchFamily="18" charset="0"/>
              </a:rPr>
              <a:t> повече от плана. </a:t>
            </a:r>
          </a:p>
        </p:txBody>
      </p:sp>
      <p:pic>
        <p:nvPicPr>
          <p:cNvPr id="1741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380FD-2BCF-471E-8523-43C5D3C898F8}" type="slidenum">
              <a:rPr lang="bg-BG" altLang="bg-BG"/>
              <a:pPr>
                <a:defRPr/>
              </a:pPr>
              <a:t>13</a:t>
            </a:fld>
            <a:endParaRPr lang="bg-BG" altLang="bg-BG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9906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Разходи за службите по социално осигуряване 2016 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377825" y="56388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marL="0" indent="0" algn="just" eaLnBrk="1" hangingPunct="1">
              <a:buClr>
                <a:schemeClr val="hlink"/>
              </a:buClr>
              <a:buFontTx/>
              <a:buNone/>
              <a:defRPr/>
            </a:pPr>
            <a:r>
              <a:rPr lang="bg-BG" altLang="bg-BG" sz="2000" b="1" dirty="0" smtClean="0">
                <a:latin typeface="Times New Roman" panose="02020603050405020304" pitchFamily="18" charset="0"/>
              </a:rPr>
              <a:t>Разходите за службите по социално осигуряване за 201</a:t>
            </a:r>
            <a:r>
              <a:rPr lang="en-US" altLang="bg-BG" sz="2000" b="1" dirty="0" smtClean="0">
                <a:latin typeface="Times New Roman" panose="02020603050405020304" pitchFamily="18" charset="0"/>
              </a:rPr>
              <a:t>6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 г. по отчет са в размер</a:t>
            </a:r>
            <a:r>
              <a:rPr lang="bg-BG" altLang="bg-BG" sz="20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на</a:t>
            </a:r>
            <a:r>
              <a:rPr lang="bg-BG" altLang="bg-BG" sz="2000" dirty="0" smtClean="0">
                <a:latin typeface="Times New Roman" panose="02020603050405020304" pitchFamily="18" charset="0"/>
              </a:rPr>
              <a:t> </a:t>
            </a:r>
            <a:r>
              <a:rPr lang="en-US" altLang="bg-BG" sz="2000" b="1" dirty="0" smtClean="0">
                <a:latin typeface="Times New Roman" panose="02020603050405020304" pitchFamily="18" charset="0"/>
              </a:rPr>
              <a:t>68,3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 млн. лв., представляват 0,7% от общите разходи на ДОО и е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реализирана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икономия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latin typeface="Times New Roman" panose="02020603050405020304" pitchFamily="18" charset="0"/>
              </a:rPr>
              <a:t>от</a:t>
            </a:r>
            <a:r>
              <a:rPr lang="en-AU" altLang="bg-BG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bg-BG" sz="2000" b="1" dirty="0" smtClean="0">
                <a:latin typeface="Times New Roman" panose="02020603050405020304" pitchFamily="18" charset="0"/>
              </a:rPr>
              <a:t>9,7</a:t>
            </a:r>
            <a:r>
              <a:rPr lang="bg-BG" altLang="bg-BG" sz="2000" b="1" dirty="0" smtClean="0">
                <a:latin typeface="Times New Roman" panose="02020603050405020304" pitchFamily="18" charset="0"/>
              </a:rPr>
              <a:t>%.</a:t>
            </a:r>
          </a:p>
        </p:txBody>
      </p:sp>
      <p:pic>
        <p:nvPicPr>
          <p:cNvPr id="18437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762000"/>
            <a:ext cx="7140575" cy="485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EA473-CDB6-42D3-997D-5EB873303F06}" type="slidenum">
              <a:rPr lang="bg-BG" altLang="bg-BG"/>
              <a:pPr>
                <a:defRPr/>
              </a:pPr>
              <a:t>14</a:t>
            </a:fld>
            <a:endParaRPr lang="bg-BG" altLang="bg-BG"/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914400" y="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Получени трансфери от ДБ </a:t>
            </a:r>
          </a:p>
          <a:p>
            <a:pPr algn="ctr" eaLnBrk="1" hangingPunct="1">
              <a:defRPr/>
            </a:pP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за социални плащания за 201</a:t>
            </a:r>
            <a:r>
              <a:rPr lang="en-US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bg-BG" altLang="bg-BG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г.</a:t>
            </a:r>
            <a:endParaRPr lang="en-GB" altLang="bg-BG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9460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935038"/>
            <a:ext cx="8589962" cy="584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7724-BC7D-4BEA-8A1D-3902E308A4EF}" type="slidenum">
              <a:rPr lang="bg-BG" altLang="bg-BG"/>
              <a:pPr>
                <a:defRPr/>
              </a:pPr>
              <a:t>15</a:t>
            </a:fld>
            <a:endParaRPr lang="bg-BG" altLang="bg-BG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162800" cy="685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Предоставени трансфери от ДОО за 201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endParaRPr lang="bg-BG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0484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863600"/>
            <a:ext cx="8591550" cy="584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E4426-97E2-4E2D-9492-C78858674BEF}" type="slidenum">
              <a:rPr lang="bg-BG" altLang="bg-BG"/>
              <a:pPr>
                <a:defRPr/>
              </a:pPr>
              <a:t>16</a:t>
            </a:fld>
            <a:endParaRPr lang="bg-BG" altLang="bg-BG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Изпълнение на бюджета на ДОО по фондове 201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</a:p>
        </p:txBody>
      </p:sp>
      <p:pic>
        <p:nvPicPr>
          <p:cNvPr id="21508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720725"/>
            <a:ext cx="86296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98BE0D-0615-44F6-B6C4-E1DDBFCB32DD}" type="slidenum">
              <a:rPr lang="bg-BG" altLang="bg-BG"/>
              <a:pPr>
                <a:defRPr/>
              </a:pPr>
              <a:t>17</a:t>
            </a:fld>
            <a:endParaRPr lang="bg-BG" altLang="bg-BG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Финансово състояние на Учителския пенсионен фонд (</a:t>
            </a:r>
            <a:r>
              <a:rPr lang="bg-BG" altLang="bg-BG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УчПФ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) за 201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</a:p>
        </p:txBody>
      </p:sp>
      <p:pic>
        <p:nvPicPr>
          <p:cNvPr id="22532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04900" y="5284788"/>
            <a:ext cx="6934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>
                <a:latin typeface="Times New Roman" panose="02020603050405020304" pitchFamily="18" charset="0"/>
              </a:rPr>
              <a:t> Брой пенсии изплащани от УчПФ – </a:t>
            </a:r>
            <a:r>
              <a:rPr lang="en-US" altLang="bg-BG" sz="1800">
                <a:latin typeface="Times New Roman" panose="02020603050405020304" pitchFamily="18" charset="0"/>
              </a:rPr>
              <a:t>2 109</a:t>
            </a:r>
            <a:endParaRPr lang="bg-BG" altLang="bg-BG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>
                <a:latin typeface="Times New Roman" panose="02020603050405020304" pitchFamily="18" charset="0"/>
              </a:rPr>
              <a:t> Брой добавки изплащани от УчПФ – 2</a:t>
            </a:r>
            <a:r>
              <a:rPr lang="en-US" altLang="bg-BG" sz="1800">
                <a:latin typeface="Times New Roman" panose="02020603050405020304" pitchFamily="18" charset="0"/>
              </a:rPr>
              <a:t>2</a:t>
            </a:r>
            <a:r>
              <a:rPr lang="bg-BG" altLang="bg-BG" sz="1800">
                <a:latin typeface="Times New Roman" panose="02020603050405020304" pitchFamily="18" charset="0"/>
              </a:rPr>
              <a:t> </a:t>
            </a:r>
            <a:r>
              <a:rPr lang="en-US" altLang="bg-BG" sz="1800">
                <a:latin typeface="Times New Roman" panose="02020603050405020304" pitchFamily="18" charset="0"/>
              </a:rPr>
              <a:t>883</a:t>
            </a:r>
            <a:endParaRPr lang="bg-BG" altLang="bg-BG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SzPct val="150000"/>
            </a:pPr>
            <a:r>
              <a:rPr lang="bg-BG" altLang="bg-BG" sz="1800">
                <a:latin typeface="Times New Roman" panose="02020603050405020304" pitchFamily="18" charset="0"/>
              </a:rPr>
              <a:t> Финансови активи на УчПФ към 31.12.201</a:t>
            </a:r>
            <a:r>
              <a:rPr lang="en-US" altLang="bg-BG" sz="1800">
                <a:latin typeface="Times New Roman" panose="02020603050405020304" pitchFamily="18" charset="0"/>
              </a:rPr>
              <a:t>6</a:t>
            </a:r>
            <a:r>
              <a:rPr lang="bg-BG" altLang="bg-BG" sz="1800">
                <a:latin typeface="Times New Roman" panose="02020603050405020304" pitchFamily="18" charset="0"/>
              </a:rPr>
              <a:t> г. – 4</a:t>
            </a:r>
            <a:r>
              <a:rPr lang="en-US" altLang="bg-BG" sz="1800">
                <a:latin typeface="Times New Roman" panose="02020603050405020304" pitchFamily="18" charset="0"/>
              </a:rPr>
              <a:t>61</a:t>
            </a:r>
            <a:r>
              <a:rPr lang="bg-BG" altLang="bg-BG" sz="1800">
                <a:latin typeface="Times New Roman" panose="02020603050405020304" pitchFamily="18" charset="0"/>
              </a:rPr>
              <a:t>,</a:t>
            </a:r>
            <a:r>
              <a:rPr lang="en-US" altLang="bg-BG" sz="1800">
                <a:latin typeface="Times New Roman" panose="02020603050405020304" pitchFamily="18" charset="0"/>
              </a:rPr>
              <a:t>7</a:t>
            </a:r>
            <a:r>
              <a:rPr lang="bg-BG" altLang="bg-BG" sz="1800">
                <a:latin typeface="Times New Roman" panose="02020603050405020304" pitchFamily="18" charset="0"/>
              </a:rPr>
              <a:t> млн. лв.</a:t>
            </a:r>
          </a:p>
        </p:txBody>
      </p:sp>
      <p:pic>
        <p:nvPicPr>
          <p:cNvPr id="2253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1144588"/>
            <a:ext cx="727392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D4D08-7E63-43DC-9491-259D8340A541}" type="slidenum">
              <a:rPr lang="bg-BG" altLang="bg-BG"/>
              <a:pPr>
                <a:defRPr/>
              </a:pPr>
              <a:t>18</a:t>
            </a:fld>
            <a:endParaRPr lang="bg-BG" altLang="bg-BG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467600" cy="6858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Финансово състояние на фонд “Гарантирани вземания на работниците и служителите” за 201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</a:p>
        </p:txBody>
      </p:sp>
      <p:pic>
        <p:nvPicPr>
          <p:cNvPr id="2355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914400" y="5545138"/>
            <a:ext cx="754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5400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Tx/>
              <a:buNone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pic>
        <p:nvPicPr>
          <p:cNvPr id="235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331" y="1295400"/>
            <a:ext cx="6817338" cy="38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27113" y="5202840"/>
            <a:ext cx="735488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285750" indent="-285750" eaLnBrk="1" hangingPunct="1">
              <a:spcBef>
                <a:spcPts val="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Отчетените приходи са </a:t>
            </a:r>
            <a:r>
              <a:rPr lang="bg-BG" sz="1700" b="1" dirty="0" smtClean="0">
                <a:latin typeface="Times New Roman" panose="02020603050405020304" pitchFamily="18" charset="0"/>
              </a:rPr>
              <a:t>9 903,8 хил. лв.</a:t>
            </a:r>
            <a:r>
              <a:rPr lang="bg-BG" sz="1700" dirty="0" smtClean="0">
                <a:latin typeface="Times New Roman" panose="02020603050405020304" pitchFamily="18" charset="0"/>
              </a:rPr>
              <a:t>, при планирани 10 000,0 хил. лв. </a:t>
            </a:r>
          </a:p>
          <a:p>
            <a:pPr marL="285750" indent="-285750" eaLnBrk="1" hangingPunct="1">
              <a:spcBef>
                <a:spcPts val="30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Отчетените разходи са </a:t>
            </a:r>
            <a:r>
              <a:rPr lang="bg-BG" sz="1700" b="1" dirty="0" smtClean="0">
                <a:latin typeface="Times New Roman" panose="02020603050405020304" pitchFamily="18" charset="0"/>
              </a:rPr>
              <a:t>2 059,8 хил. лв.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, с 226,1 хил. лв. </a:t>
            </a:r>
            <a:r>
              <a:rPr lang="ru-RU" altLang="bg-BG" sz="1700" dirty="0" smtClean="0">
                <a:latin typeface="Times New Roman" panose="02020603050405020304" pitchFamily="18" charset="0"/>
              </a:rPr>
              <a:t>(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12,3 на сто</a:t>
            </a:r>
            <a:r>
              <a:rPr lang="ru-RU" altLang="bg-BG" sz="1700" dirty="0" smtClean="0">
                <a:latin typeface="Times New Roman" panose="02020603050405020304" pitchFamily="18" charset="0"/>
              </a:rPr>
              <a:t>)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повече от планираните</a:t>
            </a:r>
          </a:p>
          <a:p>
            <a:pPr marL="285750" indent="-285750" eaLnBrk="1" hangingPunct="1">
              <a:spcBef>
                <a:spcPts val="300"/>
              </a:spcBef>
              <a:buSzPct val="150000"/>
              <a:defRPr/>
            </a:pPr>
            <a:r>
              <a:rPr lang="bg-BG" altLang="bg-BG" sz="1700" dirty="0" smtClean="0">
                <a:latin typeface="Times New Roman" panose="02020603050405020304" pitchFamily="18" charset="0"/>
              </a:rPr>
              <a:t>Отчетеният </a:t>
            </a:r>
            <a:r>
              <a:rPr lang="bg-BG" altLang="bg-BG" sz="1700" dirty="0">
                <a:latin typeface="Times New Roman" panose="02020603050405020304" pitchFamily="18" charset="0"/>
              </a:rPr>
              <a:t>излишък</a:t>
            </a:r>
            <a:r>
              <a:rPr lang="bg-BG" sz="1700" dirty="0">
                <a:latin typeface="Times New Roman" panose="02020603050405020304" pitchFamily="18" charset="0"/>
              </a:rPr>
              <a:t> в края на годината е </a:t>
            </a:r>
            <a:r>
              <a:rPr lang="bg-BG" sz="1700" b="1" dirty="0">
                <a:latin typeface="Times New Roman" panose="02020603050405020304" pitchFamily="18" charset="0"/>
              </a:rPr>
              <a:t>7 844,0 хил. лв.</a:t>
            </a:r>
            <a:r>
              <a:rPr lang="bg-BG" sz="1700" dirty="0">
                <a:latin typeface="Times New Roman" panose="02020603050405020304" pitchFamily="18" charset="0"/>
              </a:rPr>
              <a:t>, с </a:t>
            </a:r>
            <a:r>
              <a:rPr lang="en-US" sz="1700" dirty="0" smtClean="0">
                <a:latin typeface="Times New Roman" panose="02020603050405020304" pitchFamily="18" charset="0"/>
              </a:rPr>
              <a:t>3</a:t>
            </a:r>
            <a:r>
              <a:rPr lang="bg-BG" sz="1700" dirty="0" smtClean="0">
                <a:latin typeface="Times New Roman" panose="02020603050405020304" pitchFamily="18" charset="0"/>
              </a:rPr>
              <a:t>2</a:t>
            </a:r>
            <a:r>
              <a:rPr lang="en-US" sz="1700" dirty="0" smtClean="0">
                <a:latin typeface="Times New Roman" panose="02020603050405020304" pitchFamily="18" charset="0"/>
              </a:rPr>
              <a:t>2,3</a:t>
            </a:r>
            <a:r>
              <a:rPr lang="bg-BG" altLang="bg-BG" sz="1700" dirty="0" smtClean="0">
                <a:latin typeface="Times New Roman" panose="02020603050405020304" pitchFamily="18" charset="0"/>
              </a:rPr>
              <a:t> </a:t>
            </a:r>
            <a:r>
              <a:rPr lang="bg-BG" altLang="bg-BG" sz="1700" dirty="0">
                <a:latin typeface="Times New Roman" panose="02020603050405020304" pitchFamily="18" charset="0"/>
              </a:rPr>
              <a:t>хил. лв. (</a:t>
            </a:r>
            <a:r>
              <a:rPr lang="en-US" sz="1700" dirty="0" smtClean="0">
                <a:latin typeface="Times New Roman" panose="02020603050405020304" pitchFamily="18" charset="0"/>
              </a:rPr>
              <a:t>3,9</a:t>
            </a:r>
            <a:r>
              <a:rPr lang="bg-BG" sz="1700" dirty="0" smtClean="0">
                <a:latin typeface="Times New Roman" panose="02020603050405020304" pitchFamily="18" charset="0"/>
              </a:rPr>
              <a:t> </a:t>
            </a:r>
            <a:r>
              <a:rPr lang="bg-BG" sz="1700" dirty="0">
                <a:latin typeface="Times New Roman" panose="02020603050405020304" pitchFamily="18" charset="0"/>
              </a:rPr>
              <a:t>на </a:t>
            </a:r>
            <a:r>
              <a:rPr lang="bg-BG" sz="1700" dirty="0" smtClean="0">
                <a:latin typeface="Times New Roman" panose="02020603050405020304" pitchFamily="18" charset="0"/>
              </a:rPr>
              <a:t>сто</a:t>
            </a:r>
            <a:r>
              <a:rPr lang="bg-BG" sz="1700" dirty="0">
                <a:latin typeface="Times New Roman" panose="02020603050405020304" pitchFamily="18" charset="0"/>
              </a:rPr>
              <a:t>)</a:t>
            </a:r>
            <a:r>
              <a:rPr lang="en-US" sz="1700" dirty="0" smtClean="0">
                <a:latin typeface="Times New Roman" panose="02020603050405020304" pitchFamily="18" charset="0"/>
              </a:rPr>
              <a:t> </a:t>
            </a:r>
            <a:r>
              <a:rPr lang="bg-BG" sz="1700" dirty="0" smtClean="0">
                <a:latin typeface="Times New Roman" panose="02020603050405020304" pitchFamily="18" charset="0"/>
              </a:rPr>
              <a:t>по-малък </a:t>
            </a:r>
            <a:r>
              <a:rPr lang="bg-BG" sz="1700" dirty="0">
                <a:latin typeface="Times New Roman" panose="02020603050405020304" pitchFamily="18" charset="0"/>
              </a:rPr>
              <a:t>от планирания</a:t>
            </a:r>
            <a:r>
              <a:rPr lang="bg-BG" sz="1700" dirty="0" smtClean="0">
                <a:latin typeface="Times New Roman" panose="02020603050405020304" pitchFamily="18" charset="0"/>
              </a:rPr>
              <a:t>.</a:t>
            </a:r>
            <a:endParaRPr lang="bg-BG" altLang="bg-BG" sz="17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55F24-B3E2-4032-A030-B25CE7002859}" type="slidenum">
              <a:rPr lang="bg-BG" altLang="bg-BG"/>
              <a:pPr>
                <a:defRPr/>
              </a:pPr>
              <a:t>19</a:t>
            </a:fld>
            <a:endParaRPr lang="bg-BG" altLang="bg-BG"/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97AEA93-4484-44E9-982E-7D3578B5F987}" type="slidenum">
              <a:rPr lang="en-US" altLang="bg-BG" sz="1200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bg-BG" sz="1200">
              <a:cs typeface="Arial" panose="020B0604020202020204" pitchFamily="34" charset="0"/>
            </a:endParaRP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3622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3600" i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Благодаря за вниманието!</a:t>
            </a:r>
            <a:endParaRPr lang="en-GB" altLang="bg-BG" sz="3600" i="1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4581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4469579" y="5105400"/>
            <a:ext cx="43854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bg-BG" alt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ВЕСЕЛА КАРАИВАНОВА-НАЧЕВА </a:t>
            </a:r>
            <a:endParaRPr lang="bg-BG" alt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bg-BG" alt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ПОДУПРАВИТЕЛ</a:t>
            </a:r>
            <a:endParaRPr lang="bg-BG" altLang="bg-BG" sz="2000" b="1" i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6D559-DFC1-4548-9351-4C7A01F2F3DD}" type="slidenum">
              <a:rPr lang="bg-BG" altLang="bg-BG"/>
              <a:pPr>
                <a:defRPr/>
              </a:pPr>
              <a:t>2</a:t>
            </a:fld>
            <a:endParaRPr lang="bg-BG" altLang="bg-BG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86600" cy="9906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с КБДОО 20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bg-BG" altLang="bg-BG" sz="2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г. - приходи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5029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за изменение и допълнение на КСО (</a:t>
            </a:r>
            <a:r>
              <a:rPr lang="bg-BG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обн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ДВ, бр. 61 от 2015 г.) се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въведоха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във фондовата организация на социалното 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осигуряване:</a:t>
            </a:r>
          </a:p>
          <a:p>
            <a:pPr marL="804863">
              <a:buClrTx/>
              <a:buFont typeface="Symbol" panose="05050102010706020507" pitchFamily="18" charset="2"/>
              <a:buChar char=""/>
              <a:defRPr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фонд „Пенсии за лицата по чл. 69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</a:p>
          <a:p>
            <a:pPr marL="804863" lvl="1" indent="-342000" algn="just"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въведе се право на свободен избор за промяна на осигуряване между фондовете за допълнително задължително пенсионно осигуряване и фондовете „Пенсии“ и „Пенсии за лицата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b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69“ на ДОО;</a:t>
            </a:r>
          </a:p>
          <a:p>
            <a:pPr marL="806400" lvl="1" indent="-342000" algn="just">
              <a:defRPr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отпадна участието на държавата във финансирането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фонд „Пенсии“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12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 върху сбора от осигурителните доходи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всички осигурени лица.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DC3ED-642F-4FC5-A39C-297CCF0764C2}" type="slidenum">
              <a:rPr lang="bg-BG" altLang="bg-BG"/>
              <a:pPr>
                <a:defRPr/>
              </a:pPr>
              <a:t>3</a:t>
            </a:fld>
            <a:endParaRPr lang="bg-BG" altLang="bg-BG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086600" cy="9906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с КБДОО 20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bg-BG" altLang="bg-BG" sz="28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г. - приходи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305800" cy="5029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SzPct val="130000"/>
              <a:defRPr/>
            </a:pP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Запазиха се размерите и съотношенията на осигурителните вноски за фондовете на ДОО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нивата от 201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en-US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SzPct val="130000"/>
              <a:defRPr/>
            </a:pPr>
            <a:endParaRPr lang="ru-RU" altLang="bg-BG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Повишиха се минималните осигурителни прагове по основни икономически дейности и групи професии с</a:t>
            </a:r>
            <a:r>
              <a:rPr lang="ru-RU" altLang="bg-BG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8,6</a:t>
            </a:r>
            <a:r>
              <a:rPr lang="ru-RU" altLang="bg-BG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 спрямо 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SzPct val="130000"/>
              <a:defRPr/>
            </a:pPr>
            <a:endParaRPr lang="ru-RU" altLang="bg-BG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  <a:buSzPct val="130000"/>
              <a:defRPr/>
            </a:pPr>
            <a:r>
              <a:rPr lang="bg-BG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</a:t>
            </a: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максималният месечен осигурителен  доход  за всички осигурени  лица на 2600 лв. </a:t>
            </a:r>
            <a:endParaRPr lang="en-US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SzPct val="130000"/>
              <a:defRPr/>
            </a:pP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 се 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минималният осигурителен доход 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самоосигуряващите 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лица, диференциран спрямо облагаемия им доход за 2014</a:t>
            </a:r>
            <a:r>
              <a:rPr lang="en-US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съответно на 420 лв., 450 лв., 500 лв. и 550 лв.</a:t>
            </a:r>
          </a:p>
          <a:p>
            <a:pPr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SzPct val="130000"/>
              <a:defRPr/>
            </a:pP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</a:t>
            </a:r>
            <a:r>
              <a:rPr lang="ru-RU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минималният осигурителен доход за регистрираните земеделски стопани и тютюнопроизводители на 300 лв.</a:t>
            </a:r>
          </a:p>
          <a:p>
            <a:pPr algn="just" eaLnBrk="1" hangingPunct="1">
              <a:lnSpc>
                <a:spcPct val="80000"/>
              </a:lnSpc>
              <a:buSzPct val="130000"/>
              <a:buFontTx/>
              <a:buNone/>
              <a:defRPr/>
            </a:pPr>
            <a:endParaRPr lang="ru-RU" altLang="bg-BG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7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CE20A-3908-4F4B-BC49-41D8D00F5252}" type="slidenum">
              <a:rPr lang="bg-BG" altLang="bg-BG"/>
              <a:pPr>
                <a:defRPr/>
              </a:pPr>
              <a:t>4</a:t>
            </a:fld>
            <a:endParaRPr lang="bg-BG" altLang="bg-BG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чрез КБДОО 2016 г. - разходи</a:t>
            </a:r>
            <a:endParaRPr lang="en-US" altLang="bg-BG" sz="32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9248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r>
              <a:rPr lang="bg-BG" altLang="bg-BG" sz="20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endParaRPr lang="bg-BG" altLang="bg-BG" sz="1100" b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Необходимата възраст за придобиване право на пенсия за ОСВ по</a:t>
            </a:r>
            <a:br>
              <a:rPr lang="ru-RU" altLang="bg-BG" sz="1800" b="1" smtClean="0">
                <a:effectLst/>
                <a:latin typeface="Times New Roman" panose="02020603050405020304" pitchFamily="18" charset="0"/>
              </a:rPr>
            </a:b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чл. 68, ал.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1 от КСО се увеличи </a:t>
            </a: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с 2 месеца спрямо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от 2015 г.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 -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63 години и 10 месеца за мъжете и 60 години и 10 месеца за жените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.</a:t>
            </a:r>
            <a:endParaRPr lang="bg-BG" altLang="bg-BG" sz="1800" b="1" smtClean="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Н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еобходимият осигурителен стаж за придобиване право на пенсия за ОСВ по чл. 68, ал.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2 от КСО се </a:t>
            </a: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увеличи с 2 месеца 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-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 38 години и</a:t>
            </a:r>
            <a:br>
              <a:rPr lang="ru-RU" altLang="bg-BG" sz="1800" b="1" smtClean="0">
                <a:effectLst/>
                <a:latin typeface="Times New Roman" panose="02020603050405020304" pitchFamily="18" charset="0"/>
              </a:rPr>
            </a:b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2 месеца за мъжете и 35 години и 2 месеца за жените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.</a:t>
            </a:r>
            <a:endParaRPr lang="ru-RU" altLang="bg-BG" sz="1800" b="1" smtClean="0">
              <a:effectLst/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Необходимите възраст и стаж за придобиване право на пенсия за ОСВ при непълен стаж  по чл. 68, ал.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3 се увеличи с 2 месеца </a:t>
            </a:r>
            <a:r>
              <a:rPr lang="en-US" altLang="bg-BG" sz="1800" b="1" smtClean="0">
                <a:effectLst/>
                <a:latin typeface="Times New Roman" panose="02020603050405020304" pitchFamily="18" charset="0"/>
              </a:rPr>
              <a:t>-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 65 години и</a:t>
            </a:r>
            <a:br>
              <a:rPr lang="ru-RU" altLang="bg-BG" sz="1800" b="1" smtClean="0">
                <a:effectLst/>
                <a:latin typeface="Times New Roman" panose="02020603050405020304" pitchFamily="18" charset="0"/>
              </a:rPr>
            </a:b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10 месеца и за двата пола.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Въведе се минимална възраст за пенсиониране на лицата по </a:t>
            </a:r>
            <a:br>
              <a:rPr lang="bg-BG" altLang="bg-BG" sz="1800" b="1" smtClean="0">
                <a:effectLst/>
                <a:latin typeface="Times New Roman" panose="02020603050405020304" pitchFamily="18" charset="0"/>
              </a:rPr>
            </a:b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чл. 69 от КСО - </a:t>
            </a: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52 години и 10 месеца;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Въведе се възможност за отпускане на пенсия за осигурителен стаж и възраст в намален размер на лицата, на които не им достигат до</a:t>
            </a:r>
            <a:br>
              <a:rPr lang="bg-BG" altLang="bg-BG" sz="1800" b="1" smtClean="0">
                <a:effectLst/>
                <a:latin typeface="Times New Roman" panose="02020603050405020304" pitchFamily="18" charset="0"/>
              </a:rPr>
            </a:br>
            <a:r>
              <a:rPr lang="bg-BG" altLang="bg-BG" sz="1800" b="1" smtClean="0">
                <a:effectLst/>
                <a:latin typeface="Times New Roman" panose="02020603050405020304" pitchFamily="18" charset="0"/>
              </a:rPr>
              <a:t>12 месеца възраст, но имат необходимия осигурителен стаж, като пенсията им се намалява пожизнено с 0,4 на сто за всеки недостигащ месец (чл. 68а от КСО);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Пенсиите за трудова дейност се осъвремениха с 2,6 на сто от 1 юли.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Минималният размер на пенсията за осигурителен стаж и възраст се увеличи от 157,44 на 161,38 лв. от 1 юли.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SzPct val="130000"/>
            </a:pPr>
            <a:r>
              <a:rPr lang="ru-RU" altLang="bg-BG" sz="1800" b="1" smtClean="0">
                <a:effectLst/>
                <a:latin typeface="Times New Roman" panose="02020603050405020304" pitchFamily="18" charset="0"/>
              </a:rPr>
              <a:t>Максималният размер на получаваните една или повече пенсии се запази на нивото от 2015 г. на 910,00 лв.</a:t>
            </a:r>
          </a:p>
        </p:txBody>
      </p:sp>
      <p:pic>
        <p:nvPicPr>
          <p:cNvPr id="9221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A5C1B-0E4D-4155-83C0-9138FFE635FA}" type="slidenum">
              <a:rPr lang="bg-BG" altLang="bg-BG"/>
              <a:pPr>
                <a:defRPr/>
              </a:pPr>
              <a:t>5</a:t>
            </a:fld>
            <a:endParaRPr lang="bg-BG" altLang="bg-BG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620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Политики, реализирани чрез КБДОО 2016 г. - разходи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92B88C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Краткосрочни обезщетения и помощи</a:t>
            </a:r>
          </a:p>
          <a:p>
            <a:pPr algn="just" eaLnBrk="1" hangingPunct="1">
              <a:lnSpc>
                <a:spcPct val="80000"/>
              </a:lnSpc>
              <a:buSzPct val="130000"/>
              <a:buFont typeface="Wingdings" panose="05000000000000000000" pitchFamily="2" charset="2"/>
              <a:buNone/>
            </a:pPr>
            <a:endParaRPr lang="bg-BG" altLang="bg-BG" sz="1100" b="1" dirty="0" smtClean="0"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SzPct val="130000"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Запази се нормативът за продължителността на отпуска при бременност и раждане от 410 календарни дни</a:t>
            </a:r>
            <a:r>
              <a:rPr lang="bg-BG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altLang="bg-BG" sz="2000" b="1" dirty="0" smtClean="0"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800"/>
              </a:spcBef>
              <a:buSzPct val="130000"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Запази се нормативът на месечно парично обезщетение за отглеждане на малко дете на 340 </a:t>
            </a:r>
            <a:r>
              <a:rPr lang="bg-BG" altLang="bg-BG" sz="2000" b="1" dirty="0" err="1" smtClean="0">
                <a:effectLst/>
                <a:latin typeface="Times New Roman" panose="02020603050405020304" pitchFamily="18" charset="0"/>
              </a:rPr>
              <a:t>лв</a:t>
            </a:r>
            <a:r>
              <a:rPr lang="en-US" altLang="bg-BG" sz="2000" b="1" dirty="0" smtClean="0">
                <a:effectLst/>
                <a:latin typeface="Times New Roman" panose="02020603050405020304" pitchFamily="18" charset="0"/>
              </a:rPr>
              <a:t>. </a:t>
            </a:r>
            <a:endParaRPr lang="bg-BG" altLang="bg-BG" sz="2000" b="1" dirty="0" smtClean="0">
              <a:effectLst/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800"/>
              </a:spcBef>
              <a:buSzPct val="130000"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Запази се режимът на изплащане на п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аричните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обезщетения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държавното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общо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заболяване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4-тия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временната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неработоспособност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altLang="bg-BG" sz="20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800"/>
              </a:spcBef>
              <a:buSzPct val="130000"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Запази се начинът на изчисляване на обезщетението за безработица -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60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на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сто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от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осигурителния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доход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на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ли</a:t>
            </a: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ц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ето</a:t>
            </a: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, при минимален дневен размер 7,20 лв.</a:t>
            </a:r>
          </a:p>
          <a:p>
            <a:pPr algn="just" eaLnBrk="1" hangingPunct="1">
              <a:lnSpc>
                <a:spcPct val="80000"/>
              </a:lnSpc>
              <a:spcBef>
                <a:spcPts val="800"/>
              </a:spcBef>
              <a:buSzPct val="130000"/>
            </a:pP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Запазиха се осигурителните периоди, от които се изчисляват краткосрочните обезщетения от 18 месеца за обезщетенията за общо заболяване и трудова злополука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или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професионална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en-AU" altLang="bg-BG" sz="2000" b="1" dirty="0" err="1" smtClean="0">
                <a:effectLst/>
                <a:latin typeface="Times New Roman" panose="02020603050405020304" pitchFamily="18" charset="0"/>
              </a:rPr>
              <a:t>болест</a:t>
            </a:r>
            <a:r>
              <a:rPr lang="en-AU" altLang="bg-BG" sz="20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2000" b="1" dirty="0" smtClean="0">
                <a:effectLst/>
                <a:latin typeface="Times New Roman" panose="02020603050405020304" pitchFamily="18" charset="0"/>
              </a:rPr>
              <a:t>и 24 месеца за безработица и бременност и раждане .</a:t>
            </a:r>
          </a:p>
        </p:txBody>
      </p:sp>
      <p:pic>
        <p:nvPicPr>
          <p:cNvPr id="10245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737E3-27B2-456A-AB6F-330A365401DF}" type="slidenum">
              <a:rPr lang="bg-BG" altLang="bg-BG"/>
              <a:pPr>
                <a:defRPr/>
              </a:pPr>
              <a:t>6</a:t>
            </a:fld>
            <a:endParaRPr lang="bg-BG" altLang="bg-BG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477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Консолидиран бюджет на ДОО 201</a:t>
            </a:r>
            <a:r>
              <a:rPr lang="en-US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4495800"/>
            <a:ext cx="78486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Приходи –  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5 238,1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млн. лв., с 255,6 млн. лв. (5,1%) повече от планираните.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Разходи – 10 188,0 млн. лв., със 150,5 млн. лв. (1,5%) повече от планираните.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Трансфери</a:t>
            </a:r>
            <a:r>
              <a:rPr lang="bg-BG" altLang="bg-BG" sz="16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– 4 945,7 млн.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лв., със 1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11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,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3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 млн. лв. (2,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2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%) по-малко от планираните, от които:</a:t>
            </a:r>
          </a:p>
          <a:p>
            <a:pPr lvl="1"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субсидия за покриване на недостига от средства – 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4 501,9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 млн.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лв., 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/>
            </a:r>
            <a:br>
              <a:rPr lang="en-US" altLang="bg-BG" sz="1600" b="1" smtClean="0">
                <a:effectLst/>
                <a:latin typeface="Times New Roman" panose="02020603050405020304" pitchFamily="18" charset="0"/>
              </a:rPr>
            </a:b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с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2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17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,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3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 млн. лв. (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4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,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6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%) по-малко от плана;</a:t>
            </a:r>
          </a:p>
          <a:p>
            <a:pPr lvl="1"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Допълнителен трансфер за ЕДС към пенсиите – 10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0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,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5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 млн.</a:t>
            </a:r>
            <a:r>
              <a:rPr lang="en-US" altLang="bg-BG" sz="1600" b="1" smtClean="0"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лв.</a:t>
            </a:r>
          </a:p>
          <a:p>
            <a:pPr eaLnBrk="1" hangingPunct="1">
              <a:lnSpc>
                <a:spcPct val="80000"/>
              </a:lnSpc>
              <a:buSzPct val="130000"/>
            </a:pP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Остатък в края на годината – 0,2</a:t>
            </a:r>
            <a:r>
              <a:rPr lang="bg-BG" altLang="bg-BG" sz="1600" b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bg-BG" altLang="bg-BG" sz="1600" b="1" smtClean="0">
                <a:effectLst/>
                <a:latin typeface="Times New Roman" panose="02020603050405020304" pitchFamily="18" charset="0"/>
              </a:rPr>
              <a:t>млн. лв.</a:t>
            </a:r>
            <a:endParaRPr lang="en-US" altLang="bg-BG" sz="1600" b="1" smtClean="0">
              <a:effectLst/>
              <a:latin typeface="Times New Roman" panose="02020603050405020304" pitchFamily="18" charset="0"/>
            </a:endParaRPr>
          </a:p>
        </p:txBody>
      </p:sp>
      <p:pic>
        <p:nvPicPr>
          <p:cNvPr id="11269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676275"/>
            <a:ext cx="613886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22B0B-FC46-4BBD-B21C-0E4F659AE016}" type="slidenum">
              <a:rPr lang="bg-BG" altLang="bg-BG"/>
              <a:pPr>
                <a:defRPr/>
              </a:pPr>
              <a:t>7</a:t>
            </a:fld>
            <a:endParaRPr lang="bg-BG" altLang="bg-BG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3914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на приходите и получените трансфери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на КБДОО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2016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  <a:endParaRPr lang="en-US" altLang="bg-BG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48"/>
          <p:cNvSpPr>
            <a:spLocks noChangeArrowheads="1"/>
          </p:cNvSpPr>
          <p:nvPr/>
        </p:nvSpPr>
        <p:spPr bwMode="auto">
          <a:xfrm>
            <a:off x="2409825" y="1662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sp>
        <p:nvSpPr>
          <p:cNvPr id="12293" name="Rectangle 53"/>
          <p:cNvSpPr>
            <a:spLocks noChangeArrowheads="1"/>
          </p:cNvSpPr>
          <p:nvPr/>
        </p:nvSpPr>
        <p:spPr bwMode="auto">
          <a:xfrm>
            <a:off x="2381250" y="1690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SzPct val="150000"/>
              <a:buFont typeface="Wingdings" panose="05000000000000000000" pitchFamily="2" charset="2"/>
              <a:buChar char="§"/>
            </a:pPr>
            <a:endParaRPr lang="bg-BG" altLang="bg-BG" sz="1800">
              <a:latin typeface="Times New Roman" panose="02020603050405020304" pitchFamily="18" charset="0"/>
            </a:endParaRPr>
          </a:p>
        </p:txBody>
      </p:sp>
      <p:pic>
        <p:nvPicPr>
          <p:cNvPr id="12294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1250950"/>
            <a:ext cx="9204326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EDB01-109D-4205-B391-281BC00D6AB4}" type="slidenum">
              <a:rPr lang="bg-BG" altLang="bg-BG"/>
              <a:pPr>
                <a:defRPr/>
              </a:pPr>
              <a:t>8</a:t>
            </a:fld>
            <a:endParaRPr lang="bg-BG" altLang="bg-BG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457200" y="274638"/>
            <a:ext cx="7467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>
              <a:defRPr/>
            </a:pP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на разходите на КБДОО</a:t>
            </a:r>
            <a:r>
              <a:rPr lang="en-US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2016</a:t>
            </a:r>
            <a:r>
              <a:rPr lang="bg-BG" altLang="bg-BG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г.</a:t>
            </a:r>
            <a:endParaRPr lang="en-US" altLang="bg-BG" sz="24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3316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990600"/>
            <a:ext cx="9204326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2F44-A998-4844-A1D5-2C1F2BAB309A}" type="slidenum">
              <a:rPr lang="bg-BG" altLang="bg-BG"/>
              <a:pPr>
                <a:defRPr/>
              </a:pPr>
              <a:t>9</a:t>
            </a:fld>
            <a:endParaRPr lang="bg-BG" altLang="bg-BG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1628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Пенсии – основни параметри</a:t>
            </a:r>
            <a:b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</a:br>
            <a:r>
              <a:rPr lang="bg-BG" altLang="bg-BG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Брой пенсионери и пенсии</a:t>
            </a:r>
            <a:endParaRPr lang="en-US" altLang="bg-BG" sz="28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4340" name="Picture 5" descr="C:\Documents and Settings\Elka\My Documents\PISMA\BLANKI\CU\ДОКУМЕНТИ\Tzetno_s_N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9700" y="1676400"/>
          <a:ext cx="6324600" cy="3962400"/>
        </p:xfrm>
        <a:graphic>
          <a:graphicData uri="http://schemas.openxmlformats.org/drawingml/2006/table">
            <a:tbl>
              <a:tblPr/>
              <a:tblGrid>
                <a:gridCol w="3276600"/>
                <a:gridCol w="1540419"/>
                <a:gridCol w="1507581"/>
              </a:tblGrid>
              <a:tr h="41557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Към 31.12.2016 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Изменение спрямо 2015 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Общ брой пенсионери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         2 181 356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0.1%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В т.ч.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3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ОСВ по чл. 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1 521 778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-0.3%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ОСВ по чл. 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93 210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4.7%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Пенсионери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с лични пенсии за инвалидност поради общо заболяване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383 312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56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Общ брой пенсии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         2 608 029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-1.4%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56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56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33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2016 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Изменение спрямо 2015 г.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Новоотпуснати пенсии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            107 078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-0.5%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889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В т.ч.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пенсии за ОСВ по чл. 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53 312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-9.9%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9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пенсии за ОСВ по чл. 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6 693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102.1%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8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Лични 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пенсии за инвалидност поради общо заболяване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</a:t>
                      </a:r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26 322    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-9,6%</a:t>
                      </a:r>
                      <a:endParaRPr lang="bg-BG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7556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Социални </a:t>
                      </a:r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пенсии за инвалидност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   3 340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>
                          <a:effectLst/>
                          <a:latin typeface="Arial" panose="020B0604020202020204" pitchFamily="34" charset="0"/>
                        </a:rPr>
                        <a:t>1.2%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150000"/>
          <a:buFont typeface="Wingdings" panose="05000000000000000000" pitchFamily="2" charset="2"/>
          <a:buChar char="§"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150000"/>
          <a:buFont typeface="Wingdings" panose="05000000000000000000" pitchFamily="2" charset="2"/>
          <a:buChar char="§"/>
          <a:tabLst/>
          <a:defRPr kumimoji="0" lang="en-US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8961</TotalTime>
  <Words>927</Words>
  <Application>Microsoft Office PowerPoint</Application>
  <PresentationFormat>On-screen Show (4:3)</PresentationFormat>
  <Paragraphs>141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Garamond</vt:lpstr>
      <vt:lpstr>Symbol</vt:lpstr>
      <vt:lpstr>Tahoma</vt:lpstr>
      <vt:lpstr>Times New Roman</vt:lpstr>
      <vt:lpstr>Wingdings</vt:lpstr>
      <vt:lpstr>Teamwork</vt:lpstr>
      <vt:lpstr>PowerPoint Presentation</vt:lpstr>
      <vt:lpstr>Политики, реализирани с КБДОО 2016 г. - приходи</vt:lpstr>
      <vt:lpstr>Политики, реализирани с КБДОО 2016 г. - приходи</vt:lpstr>
      <vt:lpstr>Политики, реализирани чрез КБДОО 2016 г. - разходи</vt:lpstr>
      <vt:lpstr>Политики, реализирани чрез КБДОО 2016 г. - разходи</vt:lpstr>
      <vt:lpstr>Консолидиран бюджет на ДОО 2016 г.</vt:lpstr>
      <vt:lpstr>Структура на приходите и получените трансфери на КБДОО 2016 г.</vt:lpstr>
      <vt:lpstr>PowerPoint Presentation</vt:lpstr>
      <vt:lpstr>Пенсии – основни параметри Брой пенсионери и пенсии</vt:lpstr>
      <vt:lpstr>Пенсии – основни параметри Средна пенсия и среден осигурителен доход</vt:lpstr>
      <vt:lpstr>Пенсии – основни параметри Разходи за пенсии като процент от БВП</vt:lpstr>
      <vt:lpstr>Разходи за краткосрочни обезщетения 2016 г. </vt:lpstr>
      <vt:lpstr>Разходи за службите по социално осигуряване 2016 г.  </vt:lpstr>
      <vt:lpstr>PowerPoint Presentation</vt:lpstr>
      <vt:lpstr>Предоставени трансфери от ДОО за 2016 г. </vt:lpstr>
      <vt:lpstr>Изпълнение на бюджета на ДОО по фондове 2016 г.</vt:lpstr>
      <vt:lpstr>Финансово състояние на Учителския пенсионен фонд (УчПФ) за 2016 г.</vt:lpstr>
      <vt:lpstr>Финансово състояние на фонд “Гарантирани вземания на работниците и служителите” за 2016 г.</vt:lpstr>
      <vt:lpstr>Благодаря за вниманието!</vt:lpstr>
    </vt:vector>
  </TitlesOfParts>
  <Company>NSSI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Hristoskov</dc:creator>
  <cp:lastModifiedBy>Антонина П. Николова</cp:lastModifiedBy>
  <cp:revision>684</cp:revision>
  <dcterms:created xsi:type="dcterms:W3CDTF">2004-07-31T07:36:13Z</dcterms:created>
  <dcterms:modified xsi:type="dcterms:W3CDTF">2017-06-19T13:04:24Z</dcterms:modified>
</cp:coreProperties>
</file>