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7" r:id="rId1"/>
  </p:sldMasterIdLst>
  <p:notesMasterIdLst>
    <p:notesMasterId r:id="rId21"/>
  </p:notesMasterIdLst>
  <p:handoutMasterIdLst>
    <p:handoutMasterId r:id="rId22"/>
  </p:handoutMasterIdLst>
  <p:sldIdLst>
    <p:sldId id="330" r:id="rId2"/>
    <p:sldId id="291" r:id="rId3"/>
    <p:sldId id="333" r:id="rId4"/>
    <p:sldId id="334" r:id="rId5"/>
    <p:sldId id="328" r:id="rId6"/>
    <p:sldId id="263" r:id="rId7"/>
    <p:sldId id="264" r:id="rId8"/>
    <p:sldId id="323" r:id="rId9"/>
    <p:sldId id="335" r:id="rId10"/>
    <p:sldId id="336" r:id="rId11"/>
    <p:sldId id="337" r:id="rId12"/>
    <p:sldId id="325" r:id="rId13"/>
    <p:sldId id="320" r:id="rId14"/>
    <p:sldId id="319" r:id="rId15"/>
    <p:sldId id="321" r:id="rId16"/>
    <p:sldId id="278" r:id="rId17"/>
    <p:sldId id="331" r:id="rId18"/>
    <p:sldId id="332" r:id="rId19"/>
    <p:sldId id="322" r:id="rId20"/>
  </p:sldIdLst>
  <p:sldSz cx="9144000" cy="6858000" type="screen4x3"/>
  <p:notesSz cx="6669088" cy="98726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006600"/>
    <a:srgbClr val="660066"/>
    <a:srgbClr val="92B88C"/>
    <a:srgbClr val="17493B"/>
    <a:srgbClr val="11372C"/>
    <a:srgbClr val="194F40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54" autoAdjust="0"/>
    <p:restoredTop sz="94664" autoAdjust="0"/>
  </p:normalViewPr>
  <p:slideViewPr>
    <p:cSldViewPr showGuides="1">
      <p:cViewPr varScale="1">
        <p:scale>
          <a:sx n="116" d="100"/>
          <a:sy n="116" d="100"/>
        </p:scale>
        <p:origin x="119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6" d="100"/>
          <a:sy n="56" d="100"/>
        </p:scale>
        <p:origin x="-1854" y="-90"/>
      </p:cViewPr>
      <p:guideLst>
        <p:guide orient="horz" pos="3110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21" tIns="46411" rIns="92821" bIns="46411" numCol="1" anchor="t" anchorCtr="0" compatLnSpc="1">
            <a:prstTxWarp prst="textNoShape">
              <a:avLst/>
            </a:prstTxWarp>
          </a:bodyPr>
          <a:lstStyle>
            <a:lvl1pPr defTabSz="928688" eaLnBrk="1" hangingPunct="1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6663" y="0"/>
            <a:ext cx="2890837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21" tIns="46411" rIns="92821" bIns="46411" numCol="1" anchor="t" anchorCtr="0" compatLnSpc="1">
            <a:prstTxWarp prst="textNoShape">
              <a:avLst/>
            </a:prstTxWarp>
          </a:bodyPr>
          <a:lstStyle>
            <a:lvl1pPr algn="r" defTabSz="928688" eaLnBrk="1" hangingPunct="1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950"/>
            <a:ext cx="2890838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21" tIns="46411" rIns="92821" bIns="46411" numCol="1" anchor="b" anchorCtr="0" compatLnSpc="1">
            <a:prstTxWarp prst="textNoShape">
              <a:avLst/>
            </a:prstTxWarp>
          </a:bodyPr>
          <a:lstStyle>
            <a:lvl1pPr defTabSz="928688" eaLnBrk="1" hangingPunct="1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6663" y="9378950"/>
            <a:ext cx="2890837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21" tIns="46411" rIns="92821" bIns="46411" numCol="1" anchor="b" anchorCtr="0" compatLnSpc="1">
            <a:prstTxWarp prst="textNoShape">
              <a:avLst/>
            </a:prstTxWarp>
          </a:bodyPr>
          <a:lstStyle>
            <a:lvl1pPr algn="r" defTabSz="928688" eaLnBrk="1" hangingPunct="1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fld id="{71BA806E-7C9A-4F82-994D-44CC88CC23B9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1363795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21" tIns="46411" rIns="92821" bIns="46411" numCol="1" anchor="t" anchorCtr="0" compatLnSpc="1">
            <a:prstTxWarp prst="textNoShape">
              <a:avLst/>
            </a:prstTxWarp>
          </a:bodyPr>
          <a:lstStyle>
            <a:lvl1pPr defTabSz="928688" eaLnBrk="1" hangingPunct="1"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endParaRPr lang="en-GB" altLang="bg-BG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90838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21" tIns="46411" rIns="92821" bIns="46411" numCol="1" anchor="t" anchorCtr="0" compatLnSpc="1">
            <a:prstTxWarp prst="textNoShape">
              <a:avLst/>
            </a:prstTxWarp>
          </a:bodyPr>
          <a:lstStyle>
            <a:lvl1pPr algn="r" defTabSz="928688" eaLnBrk="1" hangingPunct="1"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endParaRPr lang="en-GB" altLang="bg-BG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6775" y="739775"/>
            <a:ext cx="4938713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87888"/>
            <a:ext cx="4891088" cy="444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21" tIns="46411" rIns="92821" bIns="464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bg-BG" noProof="0" smtClean="0"/>
              <a:t>Click to edit Master text styles</a:t>
            </a:r>
          </a:p>
          <a:p>
            <a:pPr lvl="1"/>
            <a:r>
              <a:rPr lang="en-GB" altLang="bg-BG" noProof="0" smtClean="0"/>
              <a:t>Second level</a:t>
            </a:r>
          </a:p>
          <a:p>
            <a:pPr lvl="2"/>
            <a:r>
              <a:rPr lang="en-GB" altLang="bg-BG" noProof="0" smtClean="0"/>
              <a:t>Third level</a:t>
            </a:r>
          </a:p>
          <a:p>
            <a:pPr lvl="3"/>
            <a:r>
              <a:rPr lang="en-GB" altLang="bg-BG" noProof="0" smtClean="0"/>
              <a:t>Fourth level</a:t>
            </a:r>
          </a:p>
          <a:p>
            <a:pPr lvl="4"/>
            <a:r>
              <a:rPr lang="en-GB" altLang="bg-BG" noProof="0" smtClean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0538"/>
            <a:ext cx="2890838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21" tIns="46411" rIns="92821" bIns="46411" numCol="1" anchor="b" anchorCtr="0" compatLnSpc="1">
            <a:prstTxWarp prst="textNoShape">
              <a:avLst/>
            </a:prstTxWarp>
          </a:bodyPr>
          <a:lstStyle>
            <a:lvl1pPr defTabSz="928688" eaLnBrk="1" hangingPunct="1"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endParaRPr lang="en-GB" altLang="bg-BG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380538"/>
            <a:ext cx="2890838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21" tIns="46411" rIns="92821" bIns="46411" numCol="1" anchor="b" anchorCtr="0" compatLnSpc="1">
            <a:prstTxWarp prst="textNoShape">
              <a:avLst/>
            </a:prstTxWarp>
          </a:bodyPr>
          <a:lstStyle>
            <a:lvl1pPr algn="r" defTabSz="928688" eaLnBrk="1" hangingPunct="1"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4EC8F3F7-B3FC-45B2-8256-C300AD8AD8EF}" type="slidenum">
              <a:rPr lang="en-GB" altLang="bg-BG"/>
              <a:pPr>
                <a:defRPr/>
              </a:pPr>
              <a:t>‹#›</a:t>
            </a:fld>
            <a:endParaRPr lang="en-GB" altLang="bg-BG"/>
          </a:p>
        </p:txBody>
      </p:sp>
    </p:spTree>
    <p:extLst>
      <p:ext uri="{BB962C8B-B14F-4D97-AF65-F5344CB8AC3E}">
        <p14:creationId xmlns:p14="http://schemas.microsoft.com/office/powerpoint/2010/main" val="15470005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68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868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868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868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868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8814277-39CD-4BDE-91FA-0358CF10D5EB}" type="slidenum">
              <a:rPr lang="en-GB" altLang="bg-BG" smtClean="0">
                <a:latin typeface="Tahoma" panose="020B0604030504040204" pitchFamily="34" charset="0"/>
              </a:rPr>
              <a:pPr/>
              <a:t>1</a:t>
            </a:fld>
            <a:endParaRPr lang="en-GB" altLang="bg-BG" smtClean="0">
              <a:latin typeface="Tahoma" panose="020B060403050404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65188" y="739775"/>
            <a:ext cx="4938712" cy="3703638"/>
          </a:xfrm>
          <a:ln/>
        </p:spPr>
      </p:sp>
      <p:sp>
        <p:nvSpPr>
          <p:cNvPr id="6148" name="Rectangle 3"/>
          <p:cNvSpPr>
            <a:spLocks noGrp="1"/>
          </p:cNvSpPr>
          <p:nvPr>
            <p:ph type="body" idx="1"/>
          </p:nvPr>
        </p:nvSpPr>
        <p:spPr>
          <a:xfrm>
            <a:off x="666750" y="4689475"/>
            <a:ext cx="5335588" cy="4443413"/>
          </a:xfrm>
          <a:noFill/>
        </p:spPr>
        <p:txBody>
          <a:bodyPr lIns="91426" tIns="45713" rIns="91426" bIns="45713"/>
          <a:lstStyle/>
          <a:p>
            <a:pPr eaLnBrk="1" hangingPunct="1">
              <a:spcBef>
                <a:spcPct val="0"/>
              </a:spcBef>
            </a:pPr>
            <a:endParaRPr lang="bg-BG" altLang="bg-BG" smtClean="0"/>
          </a:p>
        </p:txBody>
      </p:sp>
      <p:sp>
        <p:nvSpPr>
          <p:cNvPr id="6149" name="Rectangle 4"/>
          <p:cNvSpPr txBox="1">
            <a:spLocks noGrp="1"/>
          </p:cNvSpPr>
          <p:nvPr/>
        </p:nvSpPr>
        <p:spPr bwMode="auto">
          <a:xfrm>
            <a:off x="3778250" y="9377363"/>
            <a:ext cx="2889250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6" tIns="45713" rIns="91426" bIns="45713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3018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332D9D1-FA8C-48ED-8BB2-8B7D916FB9DC}" type="slidenum">
              <a:rPr lang="bg-BG" altLang="bg-BG">
                <a:latin typeface="Calibri" panose="020F0502020204030204" pitchFamily="34" charset="0"/>
                <a:cs typeface="Arial" panose="020B0604020202020204" pitchFamily="34" charset="0"/>
              </a:rPr>
              <a:pPr eaLnBrk="1" hangingPunct="1"/>
              <a:t>1</a:t>
            </a:fld>
            <a:endParaRPr lang="bg-BG" altLang="bg-BG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Footer Placeholder 1"/>
          <p:cNvSpPr txBox="1">
            <a:spLocks noGrp="1"/>
          </p:cNvSpPr>
          <p:nvPr/>
        </p:nvSpPr>
        <p:spPr bwMode="auto">
          <a:xfrm>
            <a:off x="0" y="9377363"/>
            <a:ext cx="2889250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6" tIns="45713" rIns="91426" bIns="45713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bg-BG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85856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spcBef>
                  <a:spcPct val="50000"/>
                </a:spcBef>
                <a:buClr>
                  <a:schemeClr val="hlink"/>
                </a:buClr>
                <a:buSzPct val="150000"/>
                <a:buFont typeface="Wingdings" panose="05000000000000000000" pitchFamily="2" charset="2"/>
                <a:buChar char="§"/>
                <a:defRPr/>
              </a:pPr>
              <a:endParaRPr lang="bg-BG"/>
            </a:p>
          </p:txBody>
        </p:sp>
        <p:sp>
          <p:nvSpPr>
            <p:cNvPr id="6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>
                <a:gd name="T0" fmla="*/ 0 w 2688"/>
                <a:gd name="T1" fmla="*/ 0 h 1224"/>
                <a:gd name="T2" fmla="*/ 960 w 2688"/>
                <a:gd name="T3" fmla="*/ 552 h 1224"/>
                <a:gd name="T4" fmla="*/ 1968 w 2688"/>
                <a:gd name="T5" fmla="*/ 264 h 1224"/>
                <a:gd name="T6" fmla="*/ 2028 w 2688"/>
                <a:gd name="T7" fmla="*/ 270 h 1224"/>
                <a:gd name="T8" fmla="*/ 2661 w 2688"/>
                <a:gd name="T9" fmla="*/ 528 h 1224"/>
                <a:gd name="T10" fmla="*/ 2688 w 2688"/>
                <a:gd name="T11" fmla="*/ 648 h 1224"/>
                <a:gd name="T12" fmla="*/ 2304 w 2688"/>
                <a:gd name="T13" fmla="*/ 1080 h 1224"/>
                <a:gd name="T14" fmla="*/ 1584 w 2688"/>
                <a:gd name="T15" fmla="*/ 1224 h 1224"/>
                <a:gd name="T16" fmla="*/ 1296 w 2688"/>
                <a:gd name="T17" fmla="*/ 936 h 1224"/>
                <a:gd name="T18" fmla="*/ 864 w 2688"/>
                <a:gd name="T19" fmla="*/ 1032 h 1224"/>
                <a:gd name="T20" fmla="*/ 0 w 2688"/>
                <a:gd name="T21" fmla="*/ 552 h 1224"/>
                <a:gd name="T22" fmla="*/ 0 w 2688"/>
                <a:gd name="T23" fmla="*/ 0 h 122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7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>
                <a:gd name="T0" fmla="*/ 2208 w 2401"/>
                <a:gd name="T1" fmla="*/ 15 h 1232"/>
                <a:gd name="T2" fmla="*/ 2088 w 2401"/>
                <a:gd name="T3" fmla="*/ 57 h 1232"/>
                <a:gd name="T4" fmla="*/ 1951 w 2401"/>
                <a:gd name="T5" fmla="*/ 99 h 1232"/>
                <a:gd name="T6" fmla="*/ 1704 w 2401"/>
                <a:gd name="T7" fmla="*/ 135 h 1232"/>
                <a:gd name="T8" fmla="*/ 1314 w 2401"/>
                <a:gd name="T9" fmla="*/ 177 h 1232"/>
                <a:gd name="T10" fmla="*/ 1176 w 2401"/>
                <a:gd name="T11" fmla="*/ 189 h 1232"/>
                <a:gd name="T12" fmla="*/ 1122 w 2401"/>
                <a:gd name="T13" fmla="*/ 195 h 1232"/>
                <a:gd name="T14" fmla="*/ 1075 w 2401"/>
                <a:gd name="T15" fmla="*/ 231 h 1232"/>
                <a:gd name="T16" fmla="*/ 924 w 2401"/>
                <a:gd name="T17" fmla="*/ 321 h 1232"/>
                <a:gd name="T18" fmla="*/ 840 w 2401"/>
                <a:gd name="T19" fmla="*/ 369 h 1232"/>
                <a:gd name="T20" fmla="*/ 630 w 2401"/>
                <a:gd name="T21" fmla="*/ 458 h 1232"/>
                <a:gd name="T22" fmla="*/ 529 w 2401"/>
                <a:gd name="T23" fmla="*/ 500 h 1232"/>
                <a:gd name="T24" fmla="*/ 487 w 2401"/>
                <a:gd name="T25" fmla="*/ 542 h 1232"/>
                <a:gd name="T26" fmla="*/ 457 w 2401"/>
                <a:gd name="T27" fmla="*/ 590 h 1232"/>
                <a:gd name="T28" fmla="*/ 402 w 2401"/>
                <a:gd name="T29" fmla="*/ 638 h 1232"/>
                <a:gd name="T30" fmla="*/ 330 w 2401"/>
                <a:gd name="T31" fmla="*/ 758 h 1232"/>
                <a:gd name="T32" fmla="*/ 312 w 2401"/>
                <a:gd name="T33" fmla="*/ 788 h 1232"/>
                <a:gd name="T34" fmla="*/ 252 w 2401"/>
                <a:gd name="T35" fmla="*/ 824 h 1232"/>
                <a:gd name="T36" fmla="*/ 84 w 2401"/>
                <a:gd name="T37" fmla="*/ 926 h 1232"/>
                <a:gd name="T38" fmla="*/ 0 w 2401"/>
                <a:gd name="T39" fmla="*/ 992 h 1232"/>
                <a:gd name="T40" fmla="*/ 12 w 2401"/>
                <a:gd name="T41" fmla="*/ 1040 h 1232"/>
                <a:gd name="T42" fmla="*/ 132 w 2401"/>
                <a:gd name="T43" fmla="*/ 1034 h 1232"/>
                <a:gd name="T44" fmla="*/ 336 w 2401"/>
                <a:gd name="T45" fmla="*/ 980 h 1232"/>
                <a:gd name="T46" fmla="*/ 529 w 2401"/>
                <a:gd name="T47" fmla="*/ 896 h 1232"/>
                <a:gd name="T48" fmla="*/ 576 w 2401"/>
                <a:gd name="T49" fmla="*/ 872 h 1232"/>
                <a:gd name="T50" fmla="*/ 714 w 2401"/>
                <a:gd name="T51" fmla="*/ 848 h 1232"/>
                <a:gd name="T52" fmla="*/ 966 w 2401"/>
                <a:gd name="T53" fmla="*/ 794 h 1232"/>
                <a:gd name="T54" fmla="*/ 1212 w 2401"/>
                <a:gd name="T55" fmla="*/ 782 h 1232"/>
                <a:gd name="T56" fmla="*/ 1416 w 2401"/>
                <a:gd name="T57" fmla="*/ 872 h 1232"/>
                <a:gd name="T58" fmla="*/ 1464 w 2401"/>
                <a:gd name="T59" fmla="*/ 932 h 1232"/>
                <a:gd name="T60" fmla="*/ 1440 w 2401"/>
                <a:gd name="T61" fmla="*/ 992 h 1232"/>
                <a:gd name="T62" fmla="*/ 1302 w 2401"/>
                <a:gd name="T63" fmla="*/ 1040 h 1232"/>
                <a:gd name="T64" fmla="*/ 1158 w 2401"/>
                <a:gd name="T65" fmla="*/ 1100 h 1232"/>
                <a:gd name="T66" fmla="*/ 1093 w 2401"/>
                <a:gd name="T67" fmla="*/ 1148 h 1232"/>
                <a:gd name="T68" fmla="*/ 1075 w 2401"/>
                <a:gd name="T69" fmla="*/ 1208 h 1232"/>
                <a:gd name="T70" fmla="*/ 1093 w 2401"/>
                <a:gd name="T71" fmla="*/ 1232 h 1232"/>
                <a:gd name="T72" fmla="*/ 1152 w 2401"/>
                <a:gd name="T73" fmla="*/ 1226 h 1232"/>
                <a:gd name="T74" fmla="*/ 1332 w 2401"/>
                <a:gd name="T75" fmla="*/ 1208 h 1232"/>
                <a:gd name="T76" fmla="*/ 1434 w 2401"/>
                <a:gd name="T77" fmla="*/ 1184 h 1232"/>
                <a:gd name="T78" fmla="*/ 1464 w 2401"/>
                <a:gd name="T79" fmla="*/ 1172 h 1232"/>
                <a:gd name="T80" fmla="*/ 1578 w 2401"/>
                <a:gd name="T81" fmla="*/ 1130 h 1232"/>
                <a:gd name="T82" fmla="*/ 1758 w 2401"/>
                <a:gd name="T83" fmla="*/ 1064 h 1232"/>
                <a:gd name="T84" fmla="*/ 1872 w 2401"/>
                <a:gd name="T85" fmla="*/ 962 h 1232"/>
                <a:gd name="T86" fmla="*/ 1986 w 2401"/>
                <a:gd name="T87" fmla="*/ 800 h 1232"/>
                <a:gd name="T88" fmla="*/ 2166 w 2401"/>
                <a:gd name="T89" fmla="*/ 650 h 1232"/>
                <a:gd name="T90" fmla="*/ 2257 w 2401"/>
                <a:gd name="T91" fmla="*/ 590 h 1232"/>
                <a:gd name="T92" fmla="*/ 2400 w 2401"/>
                <a:gd name="T93" fmla="*/ 57 h 12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8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>
                <a:gd name="T0" fmla="*/ 965 w 1968"/>
                <a:gd name="T1" fmla="*/ 165 h 762"/>
                <a:gd name="T2" fmla="*/ 696 w 1968"/>
                <a:gd name="T3" fmla="*/ 200 h 762"/>
                <a:gd name="T4" fmla="*/ 693 w 1968"/>
                <a:gd name="T5" fmla="*/ 237 h 762"/>
                <a:gd name="T6" fmla="*/ 924 w 1968"/>
                <a:gd name="T7" fmla="*/ 258 h 762"/>
                <a:gd name="T8" fmla="*/ 993 w 1968"/>
                <a:gd name="T9" fmla="*/ 267 h 762"/>
                <a:gd name="T10" fmla="*/ 681 w 1968"/>
                <a:gd name="T11" fmla="*/ 291 h 762"/>
                <a:gd name="T12" fmla="*/ 633 w 1968"/>
                <a:gd name="T13" fmla="*/ 309 h 762"/>
                <a:gd name="T14" fmla="*/ 645 w 1968"/>
                <a:gd name="T15" fmla="*/ 336 h 762"/>
                <a:gd name="T16" fmla="*/ 672 w 1968"/>
                <a:gd name="T17" fmla="*/ 351 h 762"/>
                <a:gd name="T18" fmla="*/ 984 w 1968"/>
                <a:gd name="T19" fmla="*/ 333 h 762"/>
                <a:gd name="T20" fmla="*/ 1080 w 1968"/>
                <a:gd name="T21" fmla="*/ 357 h 762"/>
                <a:gd name="T22" fmla="*/ 624 w 1968"/>
                <a:gd name="T23" fmla="*/ 492 h 762"/>
                <a:gd name="T24" fmla="*/ 616 w 1968"/>
                <a:gd name="T25" fmla="*/ 536 h 762"/>
                <a:gd name="T26" fmla="*/ 8 w 1968"/>
                <a:gd name="T27" fmla="*/ 724 h 762"/>
                <a:gd name="T28" fmla="*/ 0 w 1968"/>
                <a:gd name="T29" fmla="*/ 756 h 762"/>
                <a:gd name="T30" fmla="*/ 27 w 1968"/>
                <a:gd name="T31" fmla="*/ 762 h 762"/>
                <a:gd name="T32" fmla="*/ 664 w 1968"/>
                <a:gd name="T33" fmla="*/ 564 h 762"/>
                <a:gd name="T34" fmla="*/ 856 w 1968"/>
                <a:gd name="T35" fmla="*/ 600 h 762"/>
                <a:gd name="T36" fmla="*/ 1158 w 1968"/>
                <a:gd name="T37" fmla="*/ 507 h 762"/>
                <a:gd name="T38" fmla="*/ 1434 w 1968"/>
                <a:gd name="T39" fmla="*/ 465 h 762"/>
                <a:gd name="T40" fmla="*/ 1572 w 1968"/>
                <a:gd name="T41" fmla="*/ 368 h 762"/>
                <a:gd name="T42" fmla="*/ 1712 w 1968"/>
                <a:gd name="T43" fmla="*/ 340 h 762"/>
                <a:gd name="T44" fmla="*/ 1856 w 1968"/>
                <a:gd name="T45" fmla="*/ 328 h 762"/>
                <a:gd name="T46" fmla="*/ 1968 w 1968"/>
                <a:gd name="T47" fmla="*/ 330 h 762"/>
                <a:gd name="T48" fmla="*/ 1968 w 1968"/>
                <a:gd name="T49" fmla="*/ 0 h 762"/>
                <a:gd name="T50" fmla="*/ 1934 w 1968"/>
                <a:gd name="T51" fmla="*/ 3 h 762"/>
                <a:gd name="T52" fmla="*/ 1832 w 1968"/>
                <a:gd name="T53" fmla="*/ 5 h 762"/>
                <a:gd name="T54" fmla="*/ 1682 w 1968"/>
                <a:gd name="T55" fmla="*/ 35 h 762"/>
                <a:gd name="T56" fmla="*/ 1643 w 1968"/>
                <a:gd name="T57" fmla="*/ 72 h 762"/>
                <a:gd name="T58" fmla="*/ 1392 w 1968"/>
                <a:gd name="T59" fmla="*/ 119 h 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spcBef>
                  <a:spcPct val="50000"/>
                </a:spcBef>
                <a:buClr>
                  <a:schemeClr val="hlink"/>
                </a:buClr>
                <a:buSzPct val="150000"/>
                <a:buFont typeface="Wingdings" panose="05000000000000000000" pitchFamily="2" charset="2"/>
                <a:buChar char="§"/>
                <a:defRPr/>
              </a:pPr>
              <a:endParaRPr lang="bg-BG"/>
            </a:p>
          </p:txBody>
        </p:sp>
        <p:sp>
          <p:nvSpPr>
            <p:cNvPr id="9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>
                <a:gd name="T0" fmla="*/ 192 w 185"/>
                <a:gd name="T1" fmla="*/ 0 h 120"/>
                <a:gd name="T2" fmla="*/ 192 w 185"/>
                <a:gd name="T3" fmla="*/ 6 h 120"/>
                <a:gd name="T4" fmla="*/ 192 w 185"/>
                <a:gd name="T5" fmla="*/ 18 h 120"/>
                <a:gd name="T6" fmla="*/ 192 w 185"/>
                <a:gd name="T7" fmla="*/ 36 h 120"/>
                <a:gd name="T8" fmla="*/ 186 w 185"/>
                <a:gd name="T9" fmla="*/ 54 h 120"/>
                <a:gd name="T10" fmla="*/ 168 w 185"/>
                <a:gd name="T11" fmla="*/ 72 h 120"/>
                <a:gd name="T12" fmla="*/ 144 w 185"/>
                <a:gd name="T13" fmla="*/ 96 h 120"/>
                <a:gd name="T14" fmla="*/ 108 w 185"/>
                <a:gd name="T15" fmla="*/ 108 h 120"/>
                <a:gd name="T16" fmla="*/ 47 w 185"/>
                <a:gd name="T17" fmla="*/ 120 h 120"/>
                <a:gd name="T18" fmla="*/ 29 w 185"/>
                <a:gd name="T19" fmla="*/ 120 h 120"/>
                <a:gd name="T20" fmla="*/ 17 w 185"/>
                <a:gd name="T21" fmla="*/ 114 h 120"/>
                <a:gd name="T22" fmla="*/ 0 w 185"/>
                <a:gd name="T23" fmla="*/ 96 h 120"/>
                <a:gd name="T24" fmla="*/ 0 w 185"/>
                <a:gd name="T25" fmla="*/ 78 h 120"/>
                <a:gd name="T26" fmla="*/ 0 w 185"/>
                <a:gd name="T27" fmla="*/ 72 h 120"/>
                <a:gd name="T28" fmla="*/ 192 w 185"/>
                <a:gd name="T29" fmla="*/ 0 h 120"/>
                <a:gd name="T30" fmla="*/ 192 w 185"/>
                <a:gd name="T31" fmla="*/ 0 h 12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10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79 w 185"/>
                <a:gd name="T5" fmla="*/ 24 h 120"/>
                <a:gd name="T6" fmla="*/ 167 w 185"/>
                <a:gd name="T7" fmla="*/ 42 h 120"/>
                <a:gd name="T8" fmla="*/ 149 w 185"/>
                <a:gd name="T9" fmla="*/ 66 h 120"/>
                <a:gd name="T10" fmla="*/ 131 w 185"/>
                <a:gd name="T11" fmla="*/ 90 h 120"/>
                <a:gd name="T12" fmla="*/ 102 w 185"/>
                <a:gd name="T13" fmla="*/ 108 h 120"/>
                <a:gd name="T14" fmla="*/ 66 w 185"/>
                <a:gd name="T15" fmla="*/ 120 h 120"/>
                <a:gd name="T16" fmla="*/ 18 w 185"/>
                <a:gd name="T17" fmla="*/ 120 h 120"/>
                <a:gd name="T18" fmla="*/ 0 w 185"/>
                <a:gd name="T19" fmla="*/ 60 h 120"/>
                <a:gd name="T20" fmla="*/ 185 w 185"/>
                <a:gd name="T21" fmla="*/ 0 h 120"/>
                <a:gd name="T22" fmla="*/ 185 w 185"/>
                <a:gd name="T23" fmla="*/ 0 h 12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11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>
                <a:gd name="T0" fmla="*/ 0 w 526"/>
                <a:gd name="T1" fmla="*/ 275 h 275"/>
                <a:gd name="T2" fmla="*/ 0 w 526"/>
                <a:gd name="T3" fmla="*/ 269 h 275"/>
                <a:gd name="T4" fmla="*/ 6 w 526"/>
                <a:gd name="T5" fmla="*/ 251 h 275"/>
                <a:gd name="T6" fmla="*/ 6 w 526"/>
                <a:gd name="T7" fmla="*/ 239 h 275"/>
                <a:gd name="T8" fmla="*/ 12 w 526"/>
                <a:gd name="T9" fmla="*/ 227 h 275"/>
                <a:gd name="T10" fmla="*/ 18 w 526"/>
                <a:gd name="T11" fmla="*/ 221 h 275"/>
                <a:gd name="T12" fmla="*/ 36 w 526"/>
                <a:gd name="T13" fmla="*/ 215 h 275"/>
                <a:gd name="T14" fmla="*/ 77 w 526"/>
                <a:gd name="T15" fmla="*/ 203 h 275"/>
                <a:gd name="T16" fmla="*/ 144 w 526"/>
                <a:gd name="T17" fmla="*/ 179 h 275"/>
                <a:gd name="T18" fmla="*/ 216 w 526"/>
                <a:gd name="T19" fmla="*/ 143 h 275"/>
                <a:gd name="T20" fmla="*/ 258 w 526"/>
                <a:gd name="T21" fmla="*/ 120 h 275"/>
                <a:gd name="T22" fmla="*/ 306 w 526"/>
                <a:gd name="T23" fmla="*/ 96 h 275"/>
                <a:gd name="T24" fmla="*/ 407 w 526"/>
                <a:gd name="T25" fmla="*/ 48 h 275"/>
                <a:gd name="T26" fmla="*/ 456 w 526"/>
                <a:gd name="T27" fmla="*/ 30 h 275"/>
                <a:gd name="T28" fmla="*/ 492 w 526"/>
                <a:gd name="T29" fmla="*/ 12 h 275"/>
                <a:gd name="T30" fmla="*/ 516 w 526"/>
                <a:gd name="T31" fmla="*/ 6 h 275"/>
                <a:gd name="T32" fmla="*/ 534 w 526"/>
                <a:gd name="T33" fmla="*/ 0 h 275"/>
                <a:gd name="T34" fmla="*/ 540 w 526"/>
                <a:gd name="T35" fmla="*/ 0 h 275"/>
                <a:gd name="T36" fmla="*/ 534 w 526"/>
                <a:gd name="T37" fmla="*/ 6 h 275"/>
                <a:gd name="T38" fmla="*/ 522 w 526"/>
                <a:gd name="T39" fmla="*/ 12 h 275"/>
                <a:gd name="T40" fmla="*/ 498 w 526"/>
                <a:gd name="T41" fmla="*/ 24 h 275"/>
                <a:gd name="T42" fmla="*/ 474 w 526"/>
                <a:gd name="T43" fmla="*/ 42 h 275"/>
                <a:gd name="T44" fmla="*/ 450 w 526"/>
                <a:gd name="T45" fmla="*/ 54 h 275"/>
                <a:gd name="T46" fmla="*/ 407 w 526"/>
                <a:gd name="T47" fmla="*/ 78 h 275"/>
                <a:gd name="T48" fmla="*/ 347 w 526"/>
                <a:gd name="T49" fmla="*/ 108 h 275"/>
                <a:gd name="T50" fmla="*/ 282 w 526"/>
                <a:gd name="T51" fmla="*/ 143 h 275"/>
                <a:gd name="T52" fmla="*/ 131 w 526"/>
                <a:gd name="T53" fmla="*/ 221 h 275"/>
                <a:gd name="T54" fmla="*/ 65 w 526"/>
                <a:gd name="T55" fmla="*/ 251 h 275"/>
                <a:gd name="T56" fmla="*/ 0 w 526"/>
                <a:gd name="T57" fmla="*/ 275 h 275"/>
                <a:gd name="T58" fmla="*/ 0 w 526"/>
                <a:gd name="T59" fmla="*/ 275 h 27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12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>
                <a:gd name="T0" fmla="*/ 48 w 718"/>
                <a:gd name="T1" fmla="*/ 216 h 306"/>
                <a:gd name="T2" fmla="*/ 30 w 718"/>
                <a:gd name="T3" fmla="*/ 252 h 306"/>
                <a:gd name="T4" fmla="*/ 12 w 718"/>
                <a:gd name="T5" fmla="*/ 282 h 306"/>
                <a:gd name="T6" fmla="*/ 6 w 718"/>
                <a:gd name="T7" fmla="*/ 300 h 306"/>
                <a:gd name="T8" fmla="*/ 0 w 718"/>
                <a:gd name="T9" fmla="*/ 306 h 306"/>
                <a:gd name="T10" fmla="*/ 48 w 718"/>
                <a:gd name="T11" fmla="*/ 276 h 306"/>
                <a:gd name="T12" fmla="*/ 84 w 718"/>
                <a:gd name="T13" fmla="*/ 252 h 306"/>
                <a:gd name="T14" fmla="*/ 108 w 718"/>
                <a:gd name="T15" fmla="*/ 234 h 306"/>
                <a:gd name="T16" fmla="*/ 127 w 718"/>
                <a:gd name="T17" fmla="*/ 228 h 306"/>
                <a:gd name="T18" fmla="*/ 133 w 718"/>
                <a:gd name="T19" fmla="*/ 228 h 306"/>
                <a:gd name="T20" fmla="*/ 151 w 718"/>
                <a:gd name="T21" fmla="*/ 222 h 306"/>
                <a:gd name="T22" fmla="*/ 175 w 718"/>
                <a:gd name="T23" fmla="*/ 216 h 306"/>
                <a:gd name="T24" fmla="*/ 205 w 718"/>
                <a:gd name="T25" fmla="*/ 204 h 306"/>
                <a:gd name="T26" fmla="*/ 282 w 718"/>
                <a:gd name="T27" fmla="*/ 180 h 306"/>
                <a:gd name="T28" fmla="*/ 385 w 718"/>
                <a:gd name="T29" fmla="*/ 156 h 306"/>
                <a:gd name="T30" fmla="*/ 475 w 718"/>
                <a:gd name="T31" fmla="*/ 126 h 306"/>
                <a:gd name="T32" fmla="*/ 558 w 718"/>
                <a:gd name="T33" fmla="*/ 102 h 306"/>
                <a:gd name="T34" fmla="*/ 588 w 718"/>
                <a:gd name="T35" fmla="*/ 90 h 306"/>
                <a:gd name="T36" fmla="*/ 625 w 718"/>
                <a:gd name="T37" fmla="*/ 84 h 306"/>
                <a:gd name="T38" fmla="*/ 643 w 718"/>
                <a:gd name="T39" fmla="*/ 78 h 306"/>
                <a:gd name="T40" fmla="*/ 649 w 718"/>
                <a:gd name="T41" fmla="*/ 72 h 306"/>
                <a:gd name="T42" fmla="*/ 655 w 718"/>
                <a:gd name="T43" fmla="*/ 66 h 306"/>
                <a:gd name="T44" fmla="*/ 673 w 718"/>
                <a:gd name="T45" fmla="*/ 60 h 306"/>
                <a:gd name="T46" fmla="*/ 715 w 718"/>
                <a:gd name="T47" fmla="*/ 30 h 306"/>
                <a:gd name="T48" fmla="*/ 733 w 718"/>
                <a:gd name="T49" fmla="*/ 18 h 306"/>
                <a:gd name="T50" fmla="*/ 739 w 718"/>
                <a:gd name="T51" fmla="*/ 6 h 306"/>
                <a:gd name="T52" fmla="*/ 733 w 718"/>
                <a:gd name="T53" fmla="*/ 0 h 306"/>
                <a:gd name="T54" fmla="*/ 709 w 718"/>
                <a:gd name="T55" fmla="*/ 0 h 306"/>
                <a:gd name="T56" fmla="*/ 649 w 718"/>
                <a:gd name="T57" fmla="*/ 0 h 306"/>
                <a:gd name="T58" fmla="*/ 594 w 718"/>
                <a:gd name="T59" fmla="*/ 0 h 306"/>
                <a:gd name="T60" fmla="*/ 558 w 718"/>
                <a:gd name="T61" fmla="*/ 0 h 306"/>
                <a:gd name="T62" fmla="*/ 528 w 718"/>
                <a:gd name="T63" fmla="*/ 18 h 306"/>
                <a:gd name="T64" fmla="*/ 499 w 718"/>
                <a:gd name="T65" fmla="*/ 42 h 306"/>
                <a:gd name="T66" fmla="*/ 481 w 718"/>
                <a:gd name="T67" fmla="*/ 54 h 306"/>
                <a:gd name="T68" fmla="*/ 463 w 718"/>
                <a:gd name="T69" fmla="*/ 60 h 306"/>
                <a:gd name="T70" fmla="*/ 439 w 718"/>
                <a:gd name="T71" fmla="*/ 60 h 306"/>
                <a:gd name="T72" fmla="*/ 403 w 718"/>
                <a:gd name="T73" fmla="*/ 66 h 306"/>
                <a:gd name="T74" fmla="*/ 354 w 718"/>
                <a:gd name="T75" fmla="*/ 84 h 306"/>
                <a:gd name="T76" fmla="*/ 318 w 718"/>
                <a:gd name="T77" fmla="*/ 108 h 306"/>
                <a:gd name="T78" fmla="*/ 294 w 718"/>
                <a:gd name="T79" fmla="*/ 126 h 306"/>
                <a:gd name="T80" fmla="*/ 282 w 718"/>
                <a:gd name="T81" fmla="*/ 132 h 306"/>
                <a:gd name="T82" fmla="*/ 264 w 718"/>
                <a:gd name="T83" fmla="*/ 138 h 306"/>
                <a:gd name="T84" fmla="*/ 228 w 718"/>
                <a:gd name="T85" fmla="*/ 138 h 306"/>
                <a:gd name="T86" fmla="*/ 193 w 718"/>
                <a:gd name="T87" fmla="*/ 138 h 306"/>
                <a:gd name="T88" fmla="*/ 187 w 718"/>
                <a:gd name="T89" fmla="*/ 138 h 306"/>
                <a:gd name="T90" fmla="*/ 181 w 718"/>
                <a:gd name="T91" fmla="*/ 138 h 306"/>
                <a:gd name="T92" fmla="*/ 114 w 718"/>
                <a:gd name="T93" fmla="*/ 162 h 306"/>
                <a:gd name="T94" fmla="*/ 48 w 718"/>
                <a:gd name="T95" fmla="*/ 216 h 306"/>
                <a:gd name="T96" fmla="*/ 48 w 718"/>
                <a:gd name="T97" fmla="*/ 216 h 30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13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>
                <a:gd name="T0" fmla="*/ 2285 w 2392"/>
                <a:gd name="T1" fmla="*/ 54 h 881"/>
                <a:gd name="T2" fmla="*/ 2238 w 2392"/>
                <a:gd name="T3" fmla="*/ 54 h 881"/>
                <a:gd name="T4" fmla="*/ 2196 w 2392"/>
                <a:gd name="T5" fmla="*/ 66 h 881"/>
                <a:gd name="T6" fmla="*/ 2070 w 2392"/>
                <a:gd name="T7" fmla="*/ 101 h 881"/>
                <a:gd name="T8" fmla="*/ 2005 w 2392"/>
                <a:gd name="T9" fmla="*/ 119 h 881"/>
                <a:gd name="T10" fmla="*/ 1902 w 2392"/>
                <a:gd name="T11" fmla="*/ 167 h 881"/>
                <a:gd name="T12" fmla="*/ 1878 w 2392"/>
                <a:gd name="T13" fmla="*/ 245 h 881"/>
                <a:gd name="T14" fmla="*/ 1884 w 2392"/>
                <a:gd name="T15" fmla="*/ 305 h 881"/>
                <a:gd name="T16" fmla="*/ 1800 w 2392"/>
                <a:gd name="T17" fmla="*/ 317 h 881"/>
                <a:gd name="T18" fmla="*/ 1632 w 2392"/>
                <a:gd name="T19" fmla="*/ 263 h 881"/>
                <a:gd name="T20" fmla="*/ 1542 w 2392"/>
                <a:gd name="T21" fmla="*/ 257 h 881"/>
                <a:gd name="T22" fmla="*/ 1434 w 2392"/>
                <a:gd name="T23" fmla="*/ 311 h 881"/>
                <a:gd name="T24" fmla="*/ 1366 w 2392"/>
                <a:gd name="T25" fmla="*/ 353 h 881"/>
                <a:gd name="T26" fmla="*/ 1338 w 2392"/>
                <a:gd name="T27" fmla="*/ 359 h 881"/>
                <a:gd name="T28" fmla="*/ 1242 w 2392"/>
                <a:gd name="T29" fmla="*/ 371 h 881"/>
                <a:gd name="T30" fmla="*/ 1188 w 2392"/>
                <a:gd name="T31" fmla="*/ 365 h 881"/>
                <a:gd name="T32" fmla="*/ 1081 w 2392"/>
                <a:gd name="T33" fmla="*/ 371 h 881"/>
                <a:gd name="T34" fmla="*/ 978 w 2392"/>
                <a:gd name="T35" fmla="*/ 383 h 881"/>
                <a:gd name="T36" fmla="*/ 942 w 2392"/>
                <a:gd name="T37" fmla="*/ 401 h 881"/>
                <a:gd name="T38" fmla="*/ 840 w 2392"/>
                <a:gd name="T39" fmla="*/ 419 h 881"/>
                <a:gd name="T40" fmla="*/ 799 w 2392"/>
                <a:gd name="T41" fmla="*/ 419 h 881"/>
                <a:gd name="T42" fmla="*/ 678 w 2392"/>
                <a:gd name="T43" fmla="*/ 437 h 881"/>
                <a:gd name="T44" fmla="*/ 612 w 2392"/>
                <a:gd name="T45" fmla="*/ 473 h 881"/>
                <a:gd name="T46" fmla="*/ 517 w 2392"/>
                <a:gd name="T47" fmla="*/ 467 h 881"/>
                <a:gd name="T48" fmla="*/ 438 w 2392"/>
                <a:gd name="T49" fmla="*/ 491 h 881"/>
                <a:gd name="T50" fmla="*/ 420 w 2392"/>
                <a:gd name="T51" fmla="*/ 539 h 881"/>
                <a:gd name="T52" fmla="*/ 354 w 2392"/>
                <a:gd name="T53" fmla="*/ 569 h 881"/>
                <a:gd name="T54" fmla="*/ 229 w 2392"/>
                <a:gd name="T55" fmla="*/ 599 h 881"/>
                <a:gd name="T56" fmla="*/ 138 w 2392"/>
                <a:gd name="T57" fmla="*/ 647 h 881"/>
                <a:gd name="T58" fmla="*/ 108 w 2392"/>
                <a:gd name="T59" fmla="*/ 659 h 881"/>
                <a:gd name="T60" fmla="*/ 0 w 2392"/>
                <a:gd name="T61" fmla="*/ 671 h 881"/>
                <a:gd name="T62" fmla="*/ 84 w 2392"/>
                <a:gd name="T63" fmla="*/ 695 h 881"/>
                <a:gd name="T64" fmla="*/ 270 w 2392"/>
                <a:gd name="T65" fmla="*/ 653 h 881"/>
                <a:gd name="T66" fmla="*/ 487 w 2392"/>
                <a:gd name="T67" fmla="*/ 569 h 881"/>
                <a:gd name="T68" fmla="*/ 582 w 2392"/>
                <a:gd name="T69" fmla="*/ 521 h 881"/>
                <a:gd name="T70" fmla="*/ 660 w 2392"/>
                <a:gd name="T71" fmla="*/ 515 h 881"/>
                <a:gd name="T72" fmla="*/ 894 w 2392"/>
                <a:gd name="T73" fmla="*/ 461 h 881"/>
                <a:gd name="T74" fmla="*/ 1176 w 2392"/>
                <a:gd name="T75" fmla="*/ 425 h 881"/>
                <a:gd name="T76" fmla="*/ 1320 w 2392"/>
                <a:gd name="T77" fmla="*/ 461 h 881"/>
                <a:gd name="T78" fmla="*/ 1452 w 2392"/>
                <a:gd name="T79" fmla="*/ 533 h 881"/>
                <a:gd name="T80" fmla="*/ 1470 w 2392"/>
                <a:gd name="T81" fmla="*/ 617 h 881"/>
                <a:gd name="T82" fmla="*/ 1411 w 2392"/>
                <a:gd name="T83" fmla="*/ 653 h 881"/>
                <a:gd name="T84" fmla="*/ 1254 w 2392"/>
                <a:gd name="T85" fmla="*/ 701 h 881"/>
                <a:gd name="T86" fmla="*/ 1140 w 2392"/>
                <a:gd name="T87" fmla="*/ 755 h 881"/>
                <a:gd name="T88" fmla="*/ 1093 w 2392"/>
                <a:gd name="T89" fmla="*/ 809 h 881"/>
                <a:gd name="T90" fmla="*/ 1105 w 2392"/>
                <a:gd name="T91" fmla="*/ 869 h 881"/>
                <a:gd name="T92" fmla="*/ 1134 w 2392"/>
                <a:gd name="T93" fmla="*/ 881 h 881"/>
                <a:gd name="T94" fmla="*/ 1236 w 2392"/>
                <a:gd name="T95" fmla="*/ 869 h 881"/>
                <a:gd name="T96" fmla="*/ 1423 w 2392"/>
                <a:gd name="T97" fmla="*/ 857 h 881"/>
                <a:gd name="T98" fmla="*/ 1476 w 2392"/>
                <a:gd name="T99" fmla="*/ 851 h 881"/>
                <a:gd name="T100" fmla="*/ 1518 w 2392"/>
                <a:gd name="T101" fmla="*/ 833 h 881"/>
                <a:gd name="T102" fmla="*/ 1717 w 2392"/>
                <a:gd name="T103" fmla="*/ 743 h 881"/>
                <a:gd name="T104" fmla="*/ 1848 w 2392"/>
                <a:gd name="T105" fmla="*/ 689 h 881"/>
                <a:gd name="T106" fmla="*/ 1926 w 2392"/>
                <a:gd name="T107" fmla="*/ 581 h 881"/>
                <a:gd name="T108" fmla="*/ 2088 w 2392"/>
                <a:gd name="T109" fmla="*/ 389 h 881"/>
                <a:gd name="T110" fmla="*/ 2257 w 2392"/>
                <a:gd name="T111" fmla="*/ 269 h 881"/>
                <a:gd name="T112" fmla="*/ 2305 w 2392"/>
                <a:gd name="T113" fmla="*/ 239 h 881"/>
                <a:gd name="T114" fmla="*/ 2448 w 2392"/>
                <a:gd name="T115" fmla="*/ 0 h 881"/>
                <a:gd name="T116" fmla="*/ 2358 w 2392"/>
                <a:gd name="T117" fmla="*/ 36 h 88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14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>
                <a:gd name="T0" fmla="*/ 30 w 550"/>
                <a:gd name="T1" fmla="*/ 245 h 257"/>
                <a:gd name="T2" fmla="*/ 18 w 550"/>
                <a:gd name="T3" fmla="*/ 251 h 257"/>
                <a:gd name="T4" fmla="*/ 6 w 550"/>
                <a:gd name="T5" fmla="*/ 257 h 257"/>
                <a:gd name="T6" fmla="*/ 0 w 550"/>
                <a:gd name="T7" fmla="*/ 257 h 257"/>
                <a:gd name="T8" fmla="*/ 305 w 550"/>
                <a:gd name="T9" fmla="*/ 113 h 257"/>
                <a:gd name="T10" fmla="*/ 520 w 550"/>
                <a:gd name="T11" fmla="*/ 0 h 257"/>
                <a:gd name="T12" fmla="*/ 526 w 550"/>
                <a:gd name="T13" fmla="*/ 6 h 257"/>
                <a:gd name="T14" fmla="*/ 544 w 550"/>
                <a:gd name="T15" fmla="*/ 18 h 257"/>
                <a:gd name="T16" fmla="*/ 550 w 550"/>
                <a:gd name="T17" fmla="*/ 24 h 257"/>
                <a:gd name="T18" fmla="*/ 550 w 550"/>
                <a:gd name="T19" fmla="*/ 36 h 257"/>
                <a:gd name="T20" fmla="*/ 544 w 550"/>
                <a:gd name="T21" fmla="*/ 42 h 257"/>
                <a:gd name="T22" fmla="*/ 526 w 550"/>
                <a:gd name="T23" fmla="*/ 54 h 257"/>
                <a:gd name="T24" fmla="*/ 514 w 550"/>
                <a:gd name="T25" fmla="*/ 60 h 257"/>
                <a:gd name="T26" fmla="*/ 502 w 550"/>
                <a:gd name="T27" fmla="*/ 66 h 257"/>
                <a:gd name="T28" fmla="*/ 448 w 550"/>
                <a:gd name="T29" fmla="*/ 84 h 257"/>
                <a:gd name="T30" fmla="*/ 382 w 550"/>
                <a:gd name="T31" fmla="*/ 113 h 257"/>
                <a:gd name="T32" fmla="*/ 305 w 550"/>
                <a:gd name="T33" fmla="*/ 143 h 257"/>
                <a:gd name="T34" fmla="*/ 227 w 550"/>
                <a:gd name="T35" fmla="*/ 173 h 257"/>
                <a:gd name="T36" fmla="*/ 149 w 550"/>
                <a:gd name="T37" fmla="*/ 203 h 257"/>
                <a:gd name="T38" fmla="*/ 83 w 550"/>
                <a:gd name="T39" fmla="*/ 227 h 257"/>
                <a:gd name="T40" fmla="*/ 30 w 550"/>
                <a:gd name="T41" fmla="*/ 245 h 257"/>
                <a:gd name="T42" fmla="*/ 30 w 550"/>
                <a:gd name="T43" fmla="*/ 245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spcBef>
                  <a:spcPct val="50000"/>
                </a:spcBef>
                <a:buClr>
                  <a:schemeClr val="hlink"/>
                </a:buClr>
                <a:buSzPct val="150000"/>
                <a:buFont typeface="Wingdings" panose="05000000000000000000" pitchFamily="2" charset="2"/>
                <a:buChar char="§"/>
                <a:defRPr/>
              </a:pPr>
              <a:endParaRPr lang="bg-BG"/>
            </a:p>
          </p:txBody>
        </p:sp>
        <p:sp>
          <p:nvSpPr>
            <p:cNvPr id="15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>
                <a:gd name="T0" fmla="*/ 0 w 5"/>
                <a:gd name="T1" fmla="*/ 0 h 1"/>
                <a:gd name="T2" fmla="*/ 5 w 5"/>
                <a:gd name="T3" fmla="*/ 0 h 1"/>
                <a:gd name="T4" fmla="*/ 0 w 5"/>
                <a:gd name="T5" fmla="*/ 0 h 1"/>
                <a:gd name="T6" fmla="*/ 0 w 5"/>
                <a:gd name="T7" fmla="*/ 0 h 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16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>
                <a:gd name="T0" fmla="*/ 659 w 716"/>
                <a:gd name="T1" fmla="*/ 6 h 383"/>
                <a:gd name="T2" fmla="*/ 588 w 716"/>
                <a:gd name="T3" fmla="*/ 42 h 383"/>
                <a:gd name="T4" fmla="*/ 515 w 716"/>
                <a:gd name="T5" fmla="*/ 84 h 383"/>
                <a:gd name="T6" fmla="*/ 509 w 716"/>
                <a:gd name="T7" fmla="*/ 90 h 383"/>
                <a:gd name="T8" fmla="*/ 485 w 716"/>
                <a:gd name="T9" fmla="*/ 102 h 383"/>
                <a:gd name="T10" fmla="*/ 455 w 716"/>
                <a:gd name="T11" fmla="*/ 120 h 383"/>
                <a:gd name="T12" fmla="*/ 425 w 716"/>
                <a:gd name="T13" fmla="*/ 138 h 383"/>
                <a:gd name="T14" fmla="*/ 371 w 716"/>
                <a:gd name="T15" fmla="*/ 168 h 383"/>
                <a:gd name="T16" fmla="*/ 306 w 716"/>
                <a:gd name="T17" fmla="*/ 198 h 383"/>
                <a:gd name="T18" fmla="*/ 186 w 716"/>
                <a:gd name="T19" fmla="*/ 251 h 383"/>
                <a:gd name="T20" fmla="*/ 131 w 716"/>
                <a:gd name="T21" fmla="*/ 269 h 383"/>
                <a:gd name="T22" fmla="*/ 89 w 716"/>
                <a:gd name="T23" fmla="*/ 287 h 383"/>
                <a:gd name="T24" fmla="*/ 53 w 716"/>
                <a:gd name="T25" fmla="*/ 305 h 383"/>
                <a:gd name="T26" fmla="*/ 36 w 716"/>
                <a:gd name="T27" fmla="*/ 311 h 383"/>
                <a:gd name="T28" fmla="*/ 12 w 716"/>
                <a:gd name="T29" fmla="*/ 329 h 383"/>
                <a:gd name="T30" fmla="*/ 0 w 716"/>
                <a:gd name="T31" fmla="*/ 353 h 383"/>
                <a:gd name="T32" fmla="*/ 0 w 716"/>
                <a:gd name="T33" fmla="*/ 371 h 383"/>
                <a:gd name="T34" fmla="*/ 0 w 716"/>
                <a:gd name="T35" fmla="*/ 383 h 383"/>
                <a:gd name="T36" fmla="*/ 0 w 716"/>
                <a:gd name="T37" fmla="*/ 383 h 383"/>
                <a:gd name="T38" fmla="*/ 12 w 716"/>
                <a:gd name="T39" fmla="*/ 371 h 383"/>
                <a:gd name="T40" fmla="*/ 30 w 716"/>
                <a:gd name="T41" fmla="*/ 353 h 383"/>
                <a:gd name="T42" fmla="*/ 53 w 716"/>
                <a:gd name="T43" fmla="*/ 335 h 383"/>
                <a:gd name="T44" fmla="*/ 77 w 716"/>
                <a:gd name="T45" fmla="*/ 317 h 383"/>
                <a:gd name="T46" fmla="*/ 101 w 716"/>
                <a:gd name="T47" fmla="*/ 311 h 383"/>
                <a:gd name="T48" fmla="*/ 131 w 716"/>
                <a:gd name="T49" fmla="*/ 299 h 383"/>
                <a:gd name="T50" fmla="*/ 204 w 716"/>
                <a:gd name="T51" fmla="*/ 269 h 383"/>
                <a:gd name="T52" fmla="*/ 240 w 716"/>
                <a:gd name="T53" fmla="*/ 251 h 383"/>
                <a:gd name="T54" fmla="*/ 270 w 716"/>
                <a:gd name="T55" fmla="*/ 239 h 383"/>
                <a:gd name="T56" fmla="*/ 294 w 716"/>
                <a:gd name="T57" fmla="*/ 228 h 383"/>
                <a:gd name="T58" fmla="*/ 312 w 716"/>
                <a:gd name="T59" fmla="*/ 222 h 383"/>
                <a:gd name="T60" fmla="*/ 330 w 716"/>
                <a:gd name="T61" fmla="*/ 210 h 383"/>
                <a:gd name="T62" fmla="*/ 365 w 716"/>
                <a:gd name="T63" fmla="*/ 186 h 383"/>
                <a:gd name="T64" fmla="*/ 419 w 716"/>
                <a:gd name="T65" fmla="*/ 156 h 383"/>
                <a:gd name="T66" fmla="*/ 473 w 716"/>
                <a:gd name="T67" fmla="*/ 120 h 383"/>
                <a:gd name="T68" fmla="*/ 527 w 716"/>
                <a:gd name="T69" fmla="*/ 90 h 383"/>
                <a:gd name="T70" fmla="*/ 576 w 716"/>
                <a:gd name="T71" fmla="*/ 60 h 383"/>
                <a:gd name="T72" fmla="*/ 612 w 716"/>
                <a:gd name="T73" fmla="*/ 42 h 383"/>
                <a:gd name="T74" fmla="*/ 629 w 716"/>
                <a:gd name="T75" fmla="*/ 36 h 383"/>
                <a:gd name="T76" fmla="*/ 647 w 716"/>
                <a:gd name="T77" fmla="*/ 30 h 383"/>
                <a:gd name="T78" fmla="*/ 677 w 716"/>
                <a:gd name="T79" fmla="*/ 18 h 383"/>
                <a:gd name="T80" fmla="*/ 701 w 716"/>
                <a:gd name="T81" fmla="*/ 6 h 383"/>
                <a:gd name="T82" fmla="*/ 713 w 716"/>
                <a:gd name="T83" fmla="*/ 0 h 383"/>
                <a:gd name="T84" fmla="*/ 713 w 716"/>
                <a:gd name="T85" fmla="*/ 0 h 383"/>
                <a:gd name="T86" fmla="*/ 659 w 716"/>
                <a:gd name="T87" fmla="*/ 6 h 383"/>
                <a:gd name="T88" fmla="*/ 716 w 716"/>
                <a:gd name="T89" fmla="*/ 63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spcBef>
                  <a:spcPct val="50000"/>
                </a:spcBef>
                <a:buClr>
                  <a:schemeClr val="hlink"/>
                </a:buClr>
                <a:buSzPct val="150000"/>
                <a:buFont typeface="Wingdings" panose="05000000000000000000" pitchFamily="2" charset="2"/>
                <a:buChar char="§"/>
                <a:defRPr/>
              </a:pPr>
              <a:endParaRPr lang="bg-BG"/>
            </a:p>
          </p:txBody>
        </p:sp>
        <p:sp>
          <p:nvSpPr>
            <p:cNvPr id="17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>
                <a:gd name="T0" fmla="*/ 6 w 318"/>
                <a:gd name="T1" fmla="*/ 225 h 225"/>
                <a:gd name="T2" fmla="*/ 0 w 318"/>
                <a:gd name="T3" fmla="*/ 195 h 225"/>
                <a:gd name="T4" fmla="*/ 315 w 318"/>
                <a:gd name="T5" fmla="*/ 0 h 225"/>
                <a:gd name="T6" fmla="*/ 303 w 318"/>
                <a:gd name="T7" fmla="*/ 27 h 225"/>
                <a:gd name="T8" fmla="*/ 318 w 318"/>
                <a:gd name="T9" fmla="*/ 42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spcBef>
                  <a:spcPct val="50000"/>
                </a:spcBef>
                <a:buClr>
                  <a:schemeClr val="hlink"/>
                </a:buClr>
                <a:buSzPct val="150000"/>
                <a:buFont typeface="Wingdings" panose="05000000000000000000" pitchFamily="2" charset="2"/>
                <a:buChar char="§"/>
                <a:defRPr/>
              </a:pPr>
              <a:endParaRPr lang="bg-BG"/>
            </a:p>
          </p:txBody>
        </p:sp>
        <p:sp>
          <p:nvSpPr>
            <p:cNvPr id="18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>
                <a:gd name="T0" fmla="*/ 1050 w 2595"/>
                <a:gd name="T1" fmla="*/ 657 h 933"/>
                <a:gd name="T2" fmla="*/ 1581 w 2595"/>
                <a:gd name="T3" fmla="*/ 690 h 933"/>
                <a:gd name="T4" fmla="*/ 1671 w 2595"/>
                <a:gd name="T5" fmla="*/ 723 h 933"/>
                <a:gd name="T6" fmla="*/ 1176 w 2595"/>
                <a:gd name="T7" fmla="*/ 621 h 933"/>
                <a:gd name="T8" fmla="*/ 1854 w 2595"/>
                <a:gd name="T9" fmla="*/ 567 h 933"/>
                <a:gd name="T10" fmla="*/ 1869 w 2595"/>
                <a:gd name="T11" fmla="*/ 612 h 933"/>
                <a:gd name="T12" fmla="*/ 2103 w 2595"/>
                <a:gd name="T13" fmla="*/ 861 h 933"/>
                <a:gd name="T14" fmla="*/ 1883 w 2595"/>
                <a:gd name="T15" fmla="*/ 520 h 933"/>
                <a:gd name="T16" fmla="*/ 1842 w 2595"/>
                <a:gd name="T17" fmla="*/ 490 h 933"/>
                <a:gd name="T18" fmla="*/ 1770 w 2595"/>
                <a:gd name="T19" fmla="*/ 466 h 933"/>
                <a:gd name="T20" fmla="*/ 1740 w 2595"/>
                <a:gd name="T21" fmla="*/ 448 h 933"/>
                <a:gd name="T22" fmla="*/ 1758 w 2595"/>
                <a:gd name="T23" fmla="*/ 436 h 933"/>
                <a:gd name="T24" fmla="*/ 1830 w 2595"/>
                <a:gd name="T25" fmla="*/ 430 h 933"/>
                <a:gd name="T26" fmla="*/ 1877 w 2595"/>
                <a:gd name="T27" fmla="*/ 424 h 933"/>
                <a:gd name="T28" fmla="*/ 1955 w 2595"/>
                <a:gd name="T29" fmla="*/ 394 h 933"/>
                <a:gd name="T30" fmla="*/ 2052 w 2595"/>
                <a:gd name="T31" fmla="*/ 396 h 933"/>
                <a:gd name="T32" fmla="*/ 2253 w 2595"/>
                <a:gd name="T33" fmla="*/ 732 h 933"/>
                <a:gd name="T34" fmla="*/ 2415 w 2595"/>
                <a:gd name="T35" fmla="*/ 933 h 933"/>
                <a:gd name="T36" fmla="*/ 2397 w 2595"/>
                <a:gd name="T37" fmla="*/ 828 h 933"/>
                <a:gd name="T38" fmla="*/ 2088 w 2595"/>
                <a:gd name="T39" fmla="*/ 400 h 933"/>
                <a:gd name="T40" fmla="*/ 2046 w 2595"/>
                <a:gd name="T41" fmla="*/ 346 h 933"/>
                <a:gd name="T42" fmla="*/ 1997 w 2595"/>
                <a:gd name="T43" fmla="*/ 304 h 933"/>
                <a:gd name="T44" fmla="*/ 1967 w 2595"/>
                <a:gd name="T45" fmla="*/ 286 h 933"/>
                <a:gd name="T46" fmla="*/ 1973 w 2595"/>
                <a:gd name="T47" fmla="*/ 286 h 933"/>
                <a:gd name="T48" fmla="*/ 2009 w 2595"/>
                <a:gd name="T49" fmla="*/ 286 h 933"/>
                <a:gd name="T50" fmla="*/ 2082 w 2595"/>
                <a:gd name="T51" fmla="*/ 322 h 933"/>
                <a:gd name="T52" fmla="*/ 2199 w 2595"/>
                <a:gd name="T53" fmla="*/ 384 h 933"/>
                <a:gd name="T54" fmla="*/ 2394 w 2595"/>
                <a:gd name="T55" fmla="*/ 448 h 933"/>
                <a:gd name="T56" fmla="*/ 2595 w 2595"/>
                <a:gd name="T57" fmla="*/ 516 h 933"/>
                <a:gd name="T58" fmla="*/ 2388 w 2595"/>
                <a:gd name="T59" fmla="*/ 424 h 933"/>
                <a:gd name="T60" fmla="*/ 2219 w 2595"/>
                <a:gd name="T61" fmla="*/ 340 h 933"/>
                <a:gd name="T62" fmla="*/ 2052 w 2595"/>
                <a:gd name="T63" fmla="*/ 280 h 933"/>
                <a:gd name="T64" fmla="*/ 1955 w 2595"/>
                <a:gd name="T65" fmla="*/ 262 h 933"/>
                <a:gd name="T66" fmla="*/ 1877 w 2595"/>
                <a:gd name="T67" fmla="*/ 274 h 933"/>
                <a:gd name="T68" fmla="*/ 1752 w 2595"/>
                <a:gd name="T69" fmla="*/ 274 h 933"/>
                <a:gd name="T70" fmla="*/ 1661 w 2595"/>
                <a:gd name="T71" fmla="*/ 292 h 933"/>
                <a:gd name="T72" fmla="*/ 1607 w 2595"/>
                <a:gd name="T73" fmla="*/ 316 h 933"/>
                <a:gd name="T74" fmla="*/ 1589 w 2595"/>
                <a:gd name="T75" fmla="*/ 322 h 933"/>
                <a:gd name="T76" fmla="*/ 1409 w 2595"/>
                <a:gd name="T77" fmla="*/ 358 h 933"/>
                <a:gd name="T78" fmla="*/ 1152 w 2595"/>
                <a:gd name="T79" fmla="*/ 442 h 933"/>
                <a:gd name="T80" fmla="*/ 966 w 2595"/>
                <a:gd name="T81" fmla="*/ 460 h 933"/>
                <a:gd name="T82" fmla="*/ 870 w 2595"/>
                <a:gd name="T83" fmla="*/ 442 h 933"/>
                <a:gd name="T84" fmla="*/ 828 w 2595"/>
                <a:gd name="T85" fmla="*/ 430 h 933"/>
                <a:gd name="T86" fmla="*/ 743 w 2595"/>
                <a:gd name="T87" fmla="*/ 388 h 933"/>
                <a:gd name="T88" fmla="*/ 636 w 2595"/>
                <a:gd name="T89" fmla="*/ 334 h 933"/>
                <a:gd name="T90" fmla="*/ 467 w 2595"/>
                <a:gd name="T91" fmla="*/ 256 h 933"/>
                <a:gd name="T92" fmla="*/ 0 w 2595"/>
                <a:gd name="T93" fmla="*/ 0 h 933"/>
                <a:gd name="T94" fmla="*/ 585 w 2595"/>
                <a:gd name="T95" fmla="*/ 390 h 933"/>
                <a:gd name="T96" fmla="*/ 849 w 2595"/>
                <a:gd name="T97" fmla="*/ 543 h 933"/>
                <a:gd name="T98" fmla="*/ 897 w 2595"/>
                <a:gd name="T99" fmla="*/ 621 h 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spcBef>
                  <a:spcPct val="50000"/>
                </a:spcBef>
                <a:buClr>
                  <a:schemeClr val="hlink"/>
                </a:buClr>
                <a:buSzPct val="150000"/>
                <a:buFont typeface="Wingdings" panose="05000000000000000000" pitchFamily="2" charset="2"/>
                <a:buChar char="§"/>
                <a:defRPr/>
              </a:pPr>
              <a:endParaRPr lang="bg-BG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>
                <a:gd name="T0" fmla="*/ 2370 w 2723"/>
                <a:gd name="T1" fmla="*/ 72 h 1091"/>
                <a:gd name="T2" fmla="*/ 2597 w 2723"/>
                <a:gd name="T3" fmla="*/ 198 h 1091"/>
                <a:gd name="T4" fmla="*/ 2639 w 2723"/>
                <a:gd name="T5" fmla="*/ 276 h 1091"/>
                <a:gd name="T6" fmla="*/ 2453 w 2723"/>
                <a:gd name="T7" fmla="*/ 264 h 1091"/>
                <a:gd name="T8" fmla="*/ 2297 w 2723"/>
                <a:gd name="T9" fmla="*/ 204 h 1091"/>
                <a:gd name="T10" fmla="*/ 2112 w 2723"/>
                <a:gd name="T11" fmla="*/ 66 h 1091"/>
                <a:gd name="T12" fmla="*/ 2088 w 2723"/>
                <a:gd name="T13" fmla="*/ 72 h 1091"/>
                <a:gd name="T14" fmla="*/ 2106 w 2723"/>
                <a:gd name="T15" fmla="*/ 114 h 1091"/>
                <a:gd name="T16" fmla="*/ 2412 w 2723"/>
                <a:gd name="T17" fmla="*/ 552 h 1091"/>
                <a:gd name="T18" fmla="*/ 2279 w 2723"/>
                <a:gd name="T19" fmla="*/ 564 h 1091"/>
                <a:gd name="T20" fmla="*/ 2189 w 2723"/>
                <a:gd name="T21" fmla="*/ 492 h 1091"/>
                <a:gd name="T22" fmla="*/ 2058 w 2723"/>
                <a:gd name="T23" fmla="*/ 330 h 1091"/>
                <a:gd name="T24" fmla="*/ 1991 w 2723"/>
                <a:gd name="T25" fmla="*/ 234 h 1091"/>
                <a:gd name="T26" fmla="*/ 1949 w 2723"/>
                <a:gd name="T27" fmla="*/ 174 h 1091"/>
                <a:gd name="T28" fmla="*/ 1824 w 2723"/>
                <a:gd name="T29" fmla="*/ 132 h 1091"/>
                <a:gd name="T30" fmla="*/ 1794 w 2723"/>
                <a:gd name="T31" fmla="*/ 144 h 1091"/>
                <a:gd name="T32" fmla="*/ 1895 w 2723"/>
                <a:gd name="T33" fmla="*/ 222 h 1091"/>
                <a:gd name="T34" fmla="*/ 1943 w 2723"/>
                <a:gd name="T35" fmla="*/ 366 h 1091"/>
                <a:gd name="T36" fmla="*/ 2064 w 2723"/>
                <a:gd name="T37" fmla="*/ 630 h 1091"/>
                <a:gd name="T38" fmla="*/ 2052 w 2723"/>
                <a:gd name="T39" fmla="*/ 695 h 1091"/>
                <a:gd name="T40" fmla="*/ 1955 w 2723"/>
                <a:gd name="T41" fmla="*/ 683 h 1091"/>
                <a:gd name="T42" fmla="*/ 1913 w 2723"/>
                <a:gd name="T43" fmla="*/ 636 h 1091"/>
                <a:gd name="T44" fmla="*/ 1703 w 2723"/>
                <a:gd name="T45" fmla="*/ 312 h 1091"/>
                <a:gd name="T46" fmla="*/ 1637 w 2723"/>
                <a:gd name="T47" fmla="*/ 276 h 1091"/>
                <a:gd name="T48" fmla="*/ 1643 w 2723"/>
                <a:gd name="T49" fmla="*/ 318 h 1091"/>
                <a:gd name="T50" fmla="*/ 1673 w 2723"/>
                <a:gd name="T51" fmla="*/ 408 h 1091"/>
                <a:gd name="T52" fmla="*/ 1716 w 2723"/>
                <a:gd name="T53" fmla="*/ 779 h 1091"/>
                <a:gd name="T54" fmla="*/ 1691 w 2723"/>
                <a:gd name="T55" fmla="*/ 737 h 1091"/>
                <a:gd name="T56" fmla="*/ 1613 w 2723"/>
                <a:gd name="T57" fmla="*/ 582 h 1091"/>
                <a:gd name="T58" fmla="*/ 1494 w 2723"/>
                <a:gd name="T59" fmla="*/ 480 h 1091"/>
                <a:gd name="T60" fmla="*/ 1248 w 2723"/>
                <a:gd name="T61" fmla="*/ 528 h 1091"/>
                <a:gd name="T62" fmla="*/ 996 w 2723"/>
                <a:gd name="T63" fmla="*/ 630 h 1091"/>
                <a:gd name="T64" fmla="*/ 714 w 2723"/>
                <a:gd name="T65" fmla="*/ 534 h 1091"/>
                <a:gd name="T66" fmla="*/ 198 w 2723"/>
                <a:gd name="T67" fmla="*/ 288 h 1091"/>
                <a:gd name="T68" fmla="*/ 0 w 2723"/>
                <a:gd name="T69" fmla="*/ 460 h 1091"/>
                <a:gd name="T70" fmla="*/ 288 w 2723"/>
                <a:gd name="T71" fmla="*/ 570 h 1091"/>
                <a:gd name="T72" fmla="*/ 461 w 2723"/>
                <a:gd name="T73" fmla="*/ 654 h 1091"/>
                <a:gd name="T74" fmla="*/ 725 w 2723"/>
                <a:gd name="T75" fmla="*/ 755 h 1091"/>
                <a:gd name="T76" fmla="*/ 966 w 2723"/>
                <a:gd name="T77" fmla="*/ 791 h 1091"/>
                <a:gd name="T78" fmla="*/ 1176 w 2723"/>
                <a:gd name="T79" fmla="*/ 779 h 1091"/>
                <a:gd name="T80" fmla="*/ 1278 w 2723"/>
                <a:gd name="T81" fmla="*/ 791 h 1091"/>
                <a:gd name="T82" fmla="*/ 1404 w 2723"/>
                <a:gd name="T83" fmla="*/ 845 h 1091"/>
                <a:gd name="T84" fmla="*/ 1416 w 2723"/>
                <a:gd name="T85" fmla="*/ 887 h 1091"/>
                <a:gd name="T86" fmla="*/ 1361 w 2723"/>
                <a:gd name="T87" fmla="*/ 923 h 1091"/>
                <a:gd name="T88" fmla="*/ 1385 w 2723"/>
                <a:gd name="T89" fmla="*/ 1007 h 1091"/>
                <a:gd name="T90" fmla="*/ 1494 w 2723"/>
                <a:gd name="T91" fmla="*/ 1085 h 1091"/>
                <a:gd name="T92" fmla="*/ 1697 w 2723"/>
                <a:gd name="T93" fmla="*/ 1043 h 1091"/>
                <a:gd name="T94" fmla="*/ 1812 w 2723"/>
                <a:gd name="T95" fmla="*/ 989 h 1091"/>
                <a:gd name="T96" fmla="*/ 1973 w 2723"/>
                <a:gd name="T97" fmla="*/ 917 h 1091"/>
                <a:gd name="T98" fmla="*/ 2201 w 2723"/>
                <a:gd name="T99" fmla="*/ 899 h 1091"/>
                <a:gd name="T100" fmla="*/ 2364 w 2723"/>
                <a:gd name="T101" fmla="*/ 863 h 1091"/>
                <a:gd name="T102" fmla="*/ 2400 w 2723"/>
                <a:gd name="T103" fmla="*/ 743 h 1091"/>
                <a:gd name="T104" fmla="*/ 2471 w 2723"/>
                <a:gd name="T105" fmla="*/ 701 h 1091"/>
                <a:gd name="T106" fmla="*/ 2621 w 2723"/>
                <a:gd name="T107" fmla="*/ 504 h 1091"/>
                <a:gd name="T108" fmla="*/ 2693 w 2723"/>
                <a:gd name="T109" fmla="*/ 374 h 1091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</p:grpSp>
      <p:sp>
        <p:nvSpPr>
          <p:cNvPr id="177170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bg-BG" altLang="bg-BG" noProof="0" smtClean="0"/>
              <a:t>Click to edit Master title style</a:t>
            </a:r>
          </a:p>
        </p:txBody>
      </p:sp>
      <p:sp>
        <p:nvSpPr>
          <p:cNvPr id="177171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bg-BG" altLang="bg-BG" noProof="0" smtClean="0"/>
              <a:t>Click to edit Master subtitle style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43652-077C-43F8-83AA-EF453D03E58B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03060104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EAA6DB-58DB-43CE-8E12-A5DD33ECB892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40030824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4C89A-A665-4106-A68F-9B06654C0624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483610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976FF-EF50-44F5-86BF-172F81E5F684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60906685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A11C2-F5C7-4BFC-A400-C97B3894E332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54337055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48630-1C7C-4185-B236-CEAD2D890E12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13744357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4B98A-ED0D-4A2C-9B5A-612D7D3147A2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89126320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0006E1-C561-4C82-9403-58F5C9680BB7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2938501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0FE0B-A5C8-4989-85A7-2A0B01DCFEDF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095865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04376-AF2B-48F0-B6C1-77C8A2CCDE9D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99372634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07ED1-9DB2-457E-AAAA-2D0D84E480D5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3933263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k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176131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spcBef>
                  <a:spcPct val="50000"/>
                </a:spcBef>
                <a:buClr>
                  <a:schemeClr val="hlink"/>
                </a:buClr>
                <a:buSzPct val="150000"/>
                <a:buFont typeface="Wingdings" panose="05000000000000000000" pitchFamily="2" charset="2"/>
                <a:buChar char="§"/>
                <a:defRPr/>
              </a:pPr>
              <a:endParaRPr lang="bg-BG"/>
            </a:p>
          </p:txBody>
        </p:sp>
        <p:sp>
          <p:nvSpPr>
            <p:cNvPr id="1033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>
                <a:gd name="T0" fmla="*/ 0 w 2688"/>
                <a:gd name="T1" fmla="*/ 0 h 1224"/>
                <a:gd name="T2" fmla="*/ 960 w 2688"/>
                <a:gd name="T3" fmla="*/ 552 h 1224"/>
                <a:gd name="T4" fmla="*/ 1968 w 2688"/>
                <a:gd name="T5" fmla="*/ 264 h 1224"/>
                <a:gd name="T6" fmla="*/ 2028 w 2688"/>
                <a:gd name="T7" fmla="*/ 270 h 1224"/>
                <a:gd name="T8" fmla="*/ 2661 w 2688"/>
                <a:gd name="T9" fmla="*/ 528 h 1224"/>
                <a:gd name="T10" fmla="*/ 2688 w 2688"/>
                <a:gd name="T11" fmla="*/ 648 h 1224"/>
                <a:gd name="T12" fmla="*/ 2304 w 2688"/>
                <a:gd name="T13" fmla="*/ 1080 h 1224"/>
                <a:gd name="T14" fmla="*/ 1584 w 2688"/>
                <a:gd name="T15" fmla="*/ 1224 h 1224"/>
                <a:gd name="T16" fmla="*/ 1296 w 2688"/>
                <a:gd name="T17" fmla="*/ 936 h 1224"/>
                <a:gd name="T18" fmla="*/ 864 w 2688"/>
                <a:gd name="T19" fmla="*/ 1032 h 1224"/>
                <a:gd name="T20" fmla="*/ 0 w 2688"/>
                <a:gd name="T21" fmla="*/ 552 h 1224"/>
                <a:gd name="T22" fmla="*/ 0 w 2688"/>
                <a:gd name="T23" fmla="*/ 0 h 122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1034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>
                <a:gd name="T0" fmla="*/ 2208 w 2401"/>
                <a:gd name="T1" fmla="*/ 15 h 1232"/>
                <a:gd name="T2" fmla="*/ 2088 w 2401"/>
                <a:gd name="T3" fmla="*/ 57 h 1232"/>
                <a:gd name="T4" fmla="*/ 1951 w 2401"/>
                <a:gd name="T5" fmla="*/ 99 h 1232"/>
                <a:gd name="T6" fmla="*/ 1704 w 2401"/>
                <a:gd name="T7" fmla="*/ 135 h 1232"/>
                <a:gd name="T8" fmla="*/ 1314 w 2401"/>
                <a:gd name="T9" fmla="*/ 177 h 1232"/>
                <a:gd name="T10" fmla="*/ 1176 w 2401"/>
                <a:gd name="T11" fmla="*/ 189 h 1232"/>
                <a:gd name="T12" fmla="*/ 1122 w 2401"/>
                <a:gd name="T13" fmla="*/ 195 h 1232"/>
                <a:gd name="T14" fmla="*/ 1075 w 2401"/>
                <a:gd name="T15" fmla="*/ 231 h 1232"/>
                <a:gd name="T16" fmla="*/ 924 w 2401"/>
                <a:gd name="T17" fmla="*/ 321 h 1232"/>
                <a:gd name="T18" fmla="*/ 840 w 2401"/>
                <a:gd name="T19" fmla="*/ 369 h 1232"/>
                <a:gd name="T20" fmla="*/ 630 w 2401"/>
                <a:gd name="T21" fmla="*/ 458 h 1232"/>
                <a:gd name="T22" fmla="*/ 529 w 2401"/>
                <a:gd name="T23" fmla="*/ 500 h 1232"/>
                <a:gd name="T24" fmla="*/ 487 w 2401"/>
                <a:gd name="T25" fmla="*/ 542 h 1232"/>
                <a:gd name="T26" fmla="*/ 457 w 2401"/>
                <a:gd name="T27" fmla="*/ 590 h 1232"/>
                <a:gd name="T28" fmla="*/ 402 w 2401"/>
                <a:gd name="T29" fmla="*/ 638 h 1232"/>
                <a:gd name="T30" fmla="*/ 330 w 2401"/>
                <a:gd name="T31" fmla="*/ 758 h 1232"/>
                <a:gd name="T32" fmla="*/ 312 w 2401"/>
                <a:gd name="T33" fmla="*/ 788 h 1232"/>
                <a:gd name="T34" fmla="*/ 252 w 2401"/>
                <a:gd name="T35" fmla="*/ 824 h 1232"/>
                <a:gd name="T36" fmla="*/ 84 w 2401"/>
                <a:gd name="T37" fmla="*/ 926 h 1232"/>
                <a:gd name="T38" fmla="*/ 0 w 2401"/>
                <a:gd name="T39" fmla="*/ 992 h 1232"/>
                <a:gd name="T40" fmla="*/ 12 w 2401"/>
                <a:gd name="T41" fmla="*/ 1040 h 1232"/>
                <a:gd name="T42" fmla="*/ 132 w 2401"/>
                <a:gd name="T43" fmla="*/ 1034 h 1232"/>
                <a:gd name="T44" fmla="*/ 336 w 2401"/>
                <a:gd name="T45" fmla="*/ 980 h 1232"/>
                <a:gd name="T46" fmla="*/ 529 w 2401"/>
                <a:gd name="T47" fmla="*/ 896 h 1232"/>
                <a:gd name="T48" fmla="*/ 576 w 2401"/>
                <a:gd name="T49" fmla="*/ 872 h 1232"/>
                <a:gd name="T50" fmla="*/ 714 w 2401"/>
                <a:gd name="T51" fmla="*/ 848 h 1232"/>
                <a:gd name="T52" fmla="*/ 966 w 2401"/>
                <a:gd name="T53" fmla="*/ 794 h 1232"/>
                <a:gd name="T54" fmla="*/ 1212 w 2401"/>
                <a:gd name="T55" fmla="*/ 782 h 1232"/>
                <a:gd name="T56" fmla="*/ 1416 w 2401"/>
                <a:gd name="T57" fmla="*/ 872 h 1232"/>
                <a:gd name="T58" fmla="*/ 1464 w 2401"/>
                <a:gd name="T59" fmla="*/ 932 h 1232"/>
                <a:gd name="T60" fmla="*/ 1440 w 2401"/>
                <a:gd name="T61" fmla="*/ 992 h 1232"/>
                <a:gd name="T62" fmla="*/ 1302 w 2401"/>
                <a:gd name="T63" fmla="*/ 1040 h 1232"/>
                <a:gd name="T64" fmla="*/ 1158 w 2401"/>
                <a:gd name="T65" fmla="*/ 1100 h 1232"/>
                <a:gd name="T66" fmla="*/ 1093 w 2401"/>
                <a:gd name="T67" fmla="*/ 1148 h 1232"/>
                <a:gd name="T68" fmla="*/ 1075 w 2401"/>
                <a:gd name="T69" fmla="*/ 1208 h 1232"/>
                <a:gd name="T70" fmla="*/ 1093 w 2401"/>
                <a:gd name="T71" fmla="*/ 1232 h 1232"/>
                <a:gd name="T72" fmla="*/ 1152 w 2401"/>
                <a:gd name="T73" fmla="*/ 1226 h 1232"/>
                <a:gd name="T74" fmla="*/ 1332 w 2401"/>
                <a:gd name="T75" fmla="*/ 1208 h 1232"/>
                <a:gd name="T76" fmla="*/ 1434 w 2401"/>
                <a:gd name="T77" fmla="*/ 1184 h 1232"/>
                <a:gd name="T78" fmla="*/ 1464 w 2401"/>
                <a:gd name="T79" fmla="*/ 1172 h 1232"/>
                <a:gd name="T80" fmla="*/ 1578 w 2401"/>
                <a:gd name="T81" fmla="*/ 1130 h 1232"/>
                <a:gd name="T82" fmla="*/ 1758 w 2401"/>
                <a:gd name="T83" fmla="*/ 1064 h 1232"/>
                <a:gd name="T84" fmla="*/ 1872 w 2401"/>
                <a:gd name="T85" fmla="*/ 962 h 1232"/>
                <a:gd name="T86" fmla="*/ 1986 w 2401"/>
                <a:gd name="T87" fmla="*/ 800 h 1232"/>
                <a:gd name="T88" fmla="*/ 2166 w 2401"/>
                <a:gd name="T89" fmla="*/ 650 h 1232"/>
                <a:gd name="T90" fmla="*/ 2257 w 2401"/>
                <a:gd name="T91" fmla="*/ 590 h 1232"/>
                <a:gd name="T92" fmla="*/ 2400 w 2401"/>
                <a:gd name="T93" fmla="*/ 57 h 12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176134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>
                <a:gd name="T0" fmla="*/ 965 w 1968"/>
                <a:gd name="T1" fmla="*/ 165 h 762"/>
                <a:gd name="T2" fmla="*/ 696 w 1968"/>
                <a:gd name="T3" fmla="*/ 200 h 762"/>
                <a:gd name="T4" fmla="*/ 693 w 1968"/>
                <a:gd name="T5" fmla="*/ 237 h 762"/>
                <a:gd name="T6" fmla="*/ 924 w 1968"/>
                <a:gd name="T7" fmla="*/ 258 h 762"/>
                <a:gd name="T8" fmla="*/ 993 w 1968"/>
                <a:gd name="T9" fmla="*/ 267 h 762"/>
                <a:gd name="T10" fmla="*/ 681 w 1968"/>
                <a:gd name="T11" fmla="*/ 291 h 762"/>
                <a:gd name="T12" fmla="*/ 633 w 1968"/>
                <a:gd name="T13" fmla="*/ 309 h 762"/>
                <a:gd name="T14" fmla="*/ 645 w 1968"/>
                <a:gd name="T15" fmla="*/ 336 h 762"/>
                <a:gd name="T16" fmla="*/ 672 w 1968"/>
                <a:gd name="T17" fmla="*/ 351 h 762"/>
                <a:gd name="T18" fmla="*/ 984 w 1968"/>
                <a:gd name="T19" fmla="*/ 333 h 762"/>
                <a:gd name="T20" fmla="*/ 1080 w 1968"/>
                <a:gd name="T21" fmla="*/ 357 h 762"/>
                <a:gd name="T22" fmla="*/ 624 w 1968"/>
                <a:gd name="T23" fmla="*/ 492 h 762"/>
                <a:gd name="T24" fmla="*/ 616 w 1968"/>
                <a:gd name="T25" fmla="*/ 536 h 762"/>
                <a:gd name="T26" fmla="*/ 8 w 1968"/>
                <a:gd name="T27" fmla="*/ 724 h 762"/>
                <a:gd name="T28" fmla="*/ 0 w 1968"/>
                <a:gd name="T29" fmla="*/ 756 h 762"/>
                <a:gd name="T30" fmla="*/ 27 w 1968"/>
                <a:gd name="T31" fmla="*/ 762 h 762"/>
                <a:gd name="T32" fmla="*/ 664 w 1968"/>
                <a:gd name="T33" fmla="*/ 564 h 762"/>
                <a:gd name="T34" fmla="*/ 856 w 1968"/>
                <a:gd name="T35" fmla="*/ 600 h 762"/>
                <a:gd name="T36" fmla="*/ 1158 w 1968"/>
                <a:gd name="T37" fmla="*/ 507 h 762"/>
                <a:gd name="T38" fmla="*/ 1434 w 1968"/>
                <a:gd name="T39" fmla="*/ 465 h 762"/>
                <a:gd name="T40" fmla="*/ 1572 w 1968"/>
                <a:gd name="T41" fmla="*/ 368 h 762"/>
                <a:gd name="T42" fmla="*/ 1712 w 1968"/>
                <a:gd name="T43" fmla="*/ 340 h 762"/>
                <a:gd name="T44" fmla="*/ 1856 w 1968"/>
                <a:gd name="T45" fmla="*/ 328 h 762"/>
                <a:gd name="T46" fmla="*/ 1968 w 1968"/>
                <a:gd name="T47" fmla="*/ 330 h 762"/>
                <a:gd name="T48" fmla="*/ 1968 w 1968"/>
                <a:gd name="T49" fmla="*/ 0 h 762"/>
                <a:gd name="T50" fmla="*/ 1934 w 1968"/>
                <a:gd name="T51" fmla="*/ 3 h 762"/>
                <a:gd name="T52" fmla="*/ 1832 w 1968"/>
                <a:gd name="T53" fmla="*/ 5 h 762"/>
                <a:gd name="T54" fmla="*/ 1682 w 1968"/>
                <a:gd name="T55" fmla="*/ 35 h 762"/>
                <a:gd name="T56" fmla="*/ 1643 w 1968"/>
                <a:gd name="T57" fmla="*/ 72 h 762"/>
                <a:gd name="T58" fmla="*/ 1392 w 1968"/>
                <a:gd name="T59" fmla="*/ 119 h 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spcBef>
                  <a:spcPct val="50000"/>
                </a:spcBef>
                <a:buClr>
                  <a:schemeClr val="hlink"/>
                </a:buClr>
                <a:buSzPct val="150000"/>
                <a:buFont typeface="Wingdings" panose="05000000000000000000" pitchFamily="2" charset="2"/>
                <a:buChar char="§"/>
                <a:defRPr/>
              </a:pPr>
              <a:endParaRPr lang="bg-BG"/>
            </a:p>
          </p:txBody>
        </p:sp>
        <p:sp>
          <p:nvSpPr>
            <p:cNvPr id="1036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>
                <a:gd name="T0" fmla="*/ 192 w 185"/>
                <a:gd name="T1" fmla="*/ 0 h 120"/>
                <a:gd name="T2" fmla="*/ 192 w 185"/>
                <a:gd name="T3" fmla="*/ 6 h 120"/>
                <a:gd name="T4" fmla="*/ 192 w 185"/>
                <a:gd name="T5" fmla="*/ 18 h 120"/>
                <a:gd name="T6" fmla="*/ 192 w 185"/>
                <a:gd name="T7" fmla="*/ 36 h 120"/>
                <a:gd name="T8" fmla="*/ 186 w 185"/>
                <a:gd name="T9" fmla="*/ 54 h 120"/>
                <a:gd name="T10" fmla="*/ 168 w 185"/>
                <a:gd name="T11" fmla="*/ 72 h 120"/>
                <a:gd name="T12" fmla="*/ 144 w 185"/>
                <a:gd name="T13" fmla="*/ 96 h 120"/>
                <a:gd name="T14" fmla="*/ 108 w 185"/>
                <a:gd name="T15" fmla="*/ 108 h 120"/>
                <a:gd name="T16" fmla="*/ 47 w 185"/>
                <a:gd name="T17" fmla="*/ 120 h 120"/>
                <a:gd name="T18" fmla="*/ 29 w 185"/>
                <a:gd name="T19" fmla="*/ 120 h 120"/>
                <a:gd name="T20" fmla="*/ 17 w 185"/>
                <a:gd name="T21" fmla="*/ 114 h 120"/>
                <a:gd name="T22" fmla="*/ 0 w 185"/>
                <a:gd name="T23" fmla="*/ 96 h 120"/>
                <a:gd name="T24" fmla="*/ 0 w 185"/>
                <a:gd name="T25" fmla="*/ 78 h 120"/>
                <a:gd name="T26" fmla="*/ 0 w 185"/>
                <a:gd name="T27" fmla="*/ 72 h 120"/>
                <a:gd name="T28" fmla="*/ 192 w 185"/>
                <a:gd name="T29" fmla="*/ 0 h 120"/>
                <a:gd name="T30" fmla="*/ 192 w 185"/>
                <a:gd name="T31" fmla="*/ 0 h 12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1037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79 w 185"/>
                <a:gd name="T5" fmla="*/ 24 h 120"/>
                <a:gd name="T6" fmla="*/ 167 w 185"/>
                <a:gd name="T7" fmla="*/ 42 h 120"/>
                <a:gd name="T8" fmla="*/ 149 w 185"/>
                <a:gd name="T9" fmla="*/ 66 h 120"/>
                <a:gd name="T10" fmla="*/ 131 w 185"/>
                <a:gd name="T11" fmla="*/ 90 h 120"/>
                <a:gd name="T12" fmla="*/ 102 w 185"/>
                <a:gd name="T13" fmla="*/ 108 h 120"/>
                <a:gd name="T14" fmla="*/ 66 w 185"/>
                <a:gd name="T15" fmla="*/ 120 h 120"/>
                <a:gd name="T16" fmla="*/ 18 w 185"/>
                <a:gd name="T17" fmla="*/ 120 h 120"/>
                <a:gd name="T18" fmla="*/ 0 w 185"/>
                <a:gd name="T19" fmla="*/ 60 h 120"/>
                <a:gd name="T20" fmla="*/ 185 w 185"/>
                <a:gd name="T21" fmla="*/ 0 h 120"/>
                <a:gd name="T22" fmla="*/ 185 w 185"/>
                <a:gd name="T23" fmla="*/ 0 h 12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1038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>
                <a:gd name="T0" fmla="*/ 0 w 526"/>
                <a:gd name="T1" fmla="*/ 275 h 275"/>
                <a:gd name="T2" fmla="*/ 0 w 526"/>
                <a:gd name="T3" fmla="*/ 269 h 275"/>
                <a:gd name="T4" fmla="*/ 6 w 526"/>
                <a:gd name="T5" fmla="*/ 251 h 275"/>
                <a:gd name="T6" fmla="*/ 6 w 526"/>
                <a:gd name="T7" fmla="*/ 239 h 275"/>
                <a:gd name="T8" fmla="*/ 12 w 526"/>
                <a:gd name="T9" fmla="*/ 227 h 275"/>
                <a:gd name="T10" fmla="*/ 18 w 526"/>
                <a:gd name="T11" fmla="*/ 221 h 275"/>
                <a:gd name="T12" fmla="*/ 36 w 526"/>
                <a:gd name="T13" fmla="*/ 215 h 275"/>
                <a:gd name="T14" fmla="*/ 77 w 526"/>
                <a:gd name="T15" fmla="*/ 203 h 275"/>
                <a:gd name="T16" fmla="*/ 144 w 526"/>
                <a:gd name="T17" fmla="*/ 179 h 275"/>
                <a:gd name="T18" fmla="*/ 216 w 526"/>
                <a:gd name="T19" fmla="*/ 143 h 275"/>
                <a:gd name="T20" fmla="*/ 258 w 526"/>
                <a:gd name="T21" fmla="*/ 120 h 275"/>
                <a:gd name="T22" fmla="*/ 306 w 526"/>
                <a:gd name="T23" fmla="*/ 96 h 275"/>
                <a:gd name="T24" fmla="*/ 407 w 526"/>
                <a:gd name="T25" fmla="*/ 48 h 275"/>
                <a:gd name="T26" fmla="*/ 456 w 526"/>
                <a:gd name="T27" fmla="*/ 30 h 275"/>
                <a:gd name="T28" fmla="*/ 492 w 526"/>
                <a:gd name="T29" fmla="*/ 12 h 275"/>
                <a:gd name="T30" fmla="*/ 516 w 526"/>
                <a:gd name="T31" fmla="*/ 6 h 275"/>
                <a:gd name="T32" fmla="*/ 534 w 526"/>
                <a:gd name="T33" fmla="*/ 0 h 275"/>
                <a:gd name="T34" fmla="*/ 540 w 526"/>
                <a:gd name="T35" fmla="*/ 0 h 275"/>
                <a:gd name="T36" fmla="*/ 534 w 526"/>
                <a:gd name="T37" fmla="*/ 6 h 275"/>
                <a:gd name="T38" fmla="*/ 522 w 526"/>
                <a:gd name="T39" fmla="*/ 12 h 275"/>
                <a:gd name="T40" fmla="*/ 498 w 526"/>
                <a:gd name="T41" fmla="*/ 24 h 275"/>
                <a:gd name="T42" fmla="*/ 474 w 526"/>
                <a:gd name="T43" fmla="*/ 42 h 275"/>
                <a:gd name="T44" fmla="*/ 450 w 526"/>
                <a:gd name="T45" fmla="*/ 54 h 275"/>
                <a:gd name="T46" fmla="*/ 407 w 526"/>
                <a:gd name="T47" fmla="*/ 78 h 275"/>
                <a:gd name="T48" fmla="*/ 347 w 526"/>
                <a:gd name="T49" fmla="*/ 108 h 275"/>
                <a:gd name="T50" fmla="*/ 282 w 526"/>
                <a:gd name="T51" fmla="*/ 143 h 275"/>
                <a:gd name="T52" fmla="*/ 131 w 526"/>
                <a:gd name="T53" fmla="*/ 221 h 275"/>
                <a:gd name="T54" fmla="*/ 65 w 526"/>
                <a:gd name="T55" fmla="*/ 251 h 275"/>
                <a:gd name="T56" fmla="*/ 0 w 526"/>
                <a:gd name="T57" fmla="*/ 275 h 275"/>
                <a:gd name="T58" fmla="*/ 0 w 526"/>
                <a:gd name="T59" fmla="*/ 275 h 27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1039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>
                <a:gd name="T0" fmla="*/ 48 w 718"/>
                <a:gd name="T1" fmla="*/ 216 h 306"/>
                <a:gd name="T2" fmla="*/ 30 w 718"/>
                <a:gd name="T3" fmla="*/ 252 h 306"/>
                <a:gd name="T4" fmla="*/ 12 w 718"/>
                <a:gd name="T5" fmla="*/ 282 h 306"/>
                <a:gd name="T6" fmla="*/ 6 w 718"/>
                <a:gd name="T7" fmla="*/ 300 h 306"/>
                <a:gd name="T8" fmla="*/ 0 w 718"/>
                <a:gd name="T9" fmla="*/ 306 h 306"/>
                <a:gd name="T10" fmla="*/ 48 w 718"/>
                <a:gd name="T11" fmla="*/ 276 h 306"/>
                <a:gd name="T12" fmla="*/ 84 w 718"/>
                <a:gd name="T13" fmla="*/ 252 h 306"/>
                <a:gd name="T14" fmla="*/ 108 w 718"/>
                <a:gd name="T15" fmla="*/ 234 h 306"/>
                <a:gd name="T16" fmla="*/ 127 w 718"/>
                <a:gd name="T17" fmla="*/ 228 h 306"/>
                <a:gd name="T18" fmla="*/ 133 w 718"/>
                <a:gd name="T19" fmla="*/ 228 h 306"/>
                <a:gd name="T20" fmla="*/ 151 w 718"/>
                <a:gd name="T21" fmla="*/ 222 h 306"/>
                <a:gd name="T22" fmla="*/ 175 w 718"/>
                <a:gd name="T23" fmla="*/ 216 h 306"/>
                <a:gd name="T24" fmla="*/ 205 w 718"/>
                <a:gd name="T25" fmla="*/ 204 h 306"/>
                <a:gd name="T26" fmla="*/ 282 w 718"/>
                <a:gd name="T27" fmla="*/ 180 h 306"/>
                <a:gd name="T28" fmla="*/ 385 w 718"/>
                <a:gd name="T29" fmla="*/ 156 h 306"/>
                <a:gd name="T30" fmla="*/ 475 w 718"/>
                <a:gd name="T31" fmla="*/ 126 h 306"/>
                <a:gd name="T32" fmla="*/ 558 w 718"/>
                <a:gd name="T33" fmla="*/ 102 h 306"/>
                <a:gd name="T34" fmla="*/ 588 w 718"/>
                <a:gd name="T35" fmla="*/ 90 h 306"/>
                <a:gd name="T36" fmla="*/ 625 w 718"/>
                <a:gd name="T37" fmla="*/ 84 h 306"/>
                <a:gd name="T38" fmla="*/ 643 w 718"/>
                <a:gd name="T39" fmla="*/ 78 h 306"/>
                <a:gd name="T40" fmla="*/ 649 w 718"/>
                <a:gd name="T41" fmla="*/ 72 h 306"/>
                <a:gd name="T42" fmla="*/ 655 w 718"/>
                <a:gd name="T43" fmla="*/ 66 h 306"/>
                <a:gd name="T44" fmla="*/ 673 w 718"/>
                <a:gd name="T45" fmla="*/ 60 h 306"/>
                <a:gd name="T46" fmla="*/ 715 w 718"/>
                <a:gd name="T47" fmla="*/ 30 h 306"/>
                <a:gd name="T48" fmla="*/ 733 w 718"/>
                <a:gd name="T49" fmla="*/ 18 h 306"/>
                <a:gd name="T50" fmla="*/ 739 w 718"/>
                <a:gd name="T51" fmla="*/ 6 h 306"/>
                <a:gd name="T52" fmla="*/ 733 w 718"/>
                <a:gd name="T53" fmla="*/ 0 h 306"/>
                <a:gd name="T54" fmla="*/ 709 w 718"/>
                <a:gd name="T55" fmla="*/ 0 h 306"/>
                <a:gd name="T56" fmla="*/ 649 w 718"/>
                <a:gd name="T57" fmla="*/ 0 h 306"/>
                <a:gd name="T58" fmla="*/ 594 w 718"/>
                <a:gd name="T59" fmla="*/ 0 h 306"/>
                <a:gd name="T60" fmla="*/ 558 w 718"/>
                <a:gd name="T61" fmla="*/ 0 h 306"/>
                <a:gd name="T62" fmla="*/ 528 w 718"/>
                <a:gd name="T63" fmla="*/ 18 h 306"/>
                <a:gd name="T64" fmla="*/ 499 w 718"/>
                <a:gd name="T65" fmla="*/ 42 h 306"/>
                <a:gd name="T66" fmla="*/ 481 w 718"/>
                <a:gd name="T67" fmla="*/ 54 h 306"/>
                <a:gd name="T68" fmla="*/ 463 w 718"/>
                <a:gd name="T69" fmla="*/ 60 h 306"/>
                <a:gd name="T70" fmla="*/ 439 w 718"/>
                <a:gd name="T71" fmla="*/ 60 h 306"/>
                <a:gd name="T72" fmla="*/ 403 w 718"/>
                <a:gd name="T73" fmla="*/ 66 h 306"/>
                <a:gd name="T74" fmla="*/ 354 w 718"/>
                <a:gd name="T75" fmla="*/ 84 h 306"/>
                <a:gd name="T76" fmla="*/ 318 w 718"/>
                <a:gd name="T77" fmla="*/ 108 h 306"/>
                <a:gd name="T78" fmla="*/ 294 w 718"/>
                <a:gd name="T79" fmla="*/ 126 h 306"/>
                <a:gd name="T80" fmla="*/ 282 w 718"/>
                <a:gd name="T81" fmla="*/ 132 h 306"/>
                <a:gd name="T82" fmla="*/ 264 w 718"/>
                <a:gd name="T83" fmla="*/ 138 h 306"/>
                <a:gd name="T84" fmla="*/ 228 w 718"/>
                <a:gd name="T85" fmla="*/ 138 h 306"/>
                <a:gd name="T86" fmla="*/ 193 w 718"/>
                <a:gd name="T87" fmla="*/ 138 h 306"/>
                <a:gd name="T88" fmla="*/ 187 w 718"/>
                <a:gd name="T89" fmla="*/ 138 h 306"/>
                <a:gd name="T90" fmla="*/ 181 w 718"/>
                <a:gd name="T91" fmla="*/ 138 h 306"/>
                <a:gd name="T92" fmla="*/ 114 w 718"/>
                <a:gd name="T93" fmla="*/ 162 h 306"/>
                <a:gd name="T94" fmla="*/ 48 w 718"/>
                <a:gd name="T95" fmla="*/ 216 h 306"/>
                <a:gd name="T96" fmla="*/ 48 w 718"/>
                <a:gd name="T97" fmla="*/ 216 h 30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1040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>
                <a:gd name="T0" fmla="*/ 2285 w 2392"/>
                <a:gd name="T1" fmla="*/ 54 h 881"/>
                <a:gd name="T2" fmla="*/ 2238 w 2392"/>
                <a:gd name="T3" fmla="*/ 54 h 881"/>
                <a:gd name="T4" fmla="*/ 2196 w 2392"/>
                <a:gd name="T5" fmla="*/ 66 h 881"/>
                <a:gd name="T6" fmla="*/ 2070 w 2392"/>
                <a:gd name="T7" fmla="*/ 101 h 881"/>
                <a:gd name="T8" fmla="*/ 2005 w 2392"/>
                <a:gd name="T9" fmla="*/ 119 h 881"/>
                <a:gd name="T10" fmla="*/ 1902 w 2392"/>
                <a:gd name="T11" fmla="*/ 167 h 881"/>
                <a:gd name="T12" fmla="*/ 1878 w 2392"/>
                <a:gd name="T13" fmla="*/ 245 h 881"/>
                <a:gd name="T14" fmla="*/ 1884 w 2392"/>
                <a:gd name="T15" fmla="*/ 305 h 881"/>
                <a:gd name="T16" fmla="*/ 1800 w 2392"/>
                <a:gd name="T17" fmla="*/ 317 h 881"/>
                <a:gd name="T18" fmla="*/ 1632 w 2392"/>
                <a:gd name="T19" fmla="*/ 263 h 881"/>
                <a:gd name="T20" fmla="*/ 1542 w 2392"/>
                <a:gd name="T21" fmla="*/ 257 h 881"/>
                <a:gd name="T22" fmla="*/ 1434 w 2392"/>
                <a:gd name="T23" fmla="*/ 311 h 881"/>
                <a:gd name="T24" fmla="*/ 1366 w 2392"/>
                <a:gd name="T25" fmla="*/ 353 h 881"/>
                <a:gd name="T26" fmla="*/ 1338 w 2392"/>
                <a:gd name="T27" fmla="*/ 359 h 881"/>
                <a:gd name="T28" fmla="*/ 1242 w 2392"/>
                <a:gd name="T29" fmla="*/ 371 h 881"/>
                <a:gd name="T30" fmla="*/ 1188 w 2392"/>
                <a:gd name="T31" fmla="*/ 365 h 881"/>
                <a:gd name="T32" fmla="*/ 1081 w 2392"/>
                <a:gd name="T33" fmla="*/ 371 h 881"/>
                <a:gd name="T34" fmla="*/ 978 w 2392"/>
                <a:gd name="T35" fmla="*/ 383 h 881"/>
                <a:gd name="T36" fmla="*/ 942 w 2392"/>
                <a:gd name="T37" fmla="*/ 401 h 881"/>
                <a:gd name="T38" fmla="*/ 840 w 2392"/>
                <a:gd name="T39" fmla="*/ 419 h 881"/>
                <a:gd name="T40" fmla="*/ 799 w 2392"/>
                <a:gd name="T41" fmla="*/ 419 h 881"/>
                <a:gd name="T42" fmla="*/ 678 w 2392"/>
                <a:gd name="T43" fmla="*/ 437 h 881"/>
                <a:gd name="T44" fmla="*/ 612 w 2392"/>
                <a:gd name="T45" fmla="*/ 473 h 881"/>
                <a:gd name="T46" fmla="*/ 517 w 2392"/>
                <a:gd name="T47" fmla="*/ 467 h 881"/>
                <a:gd name="T48" fmla="*/ 438 w 2392"/>
                <a:gd name="T49" fmla="*/ 491 h 881"/>
                <a:gd name="T50" fmla="*/ 420 w 2392"/>
                <a:gd name="T51" fmla="*/ 539 h 881"/>
                <a:gd name="T52" fmla="*/ 354 w 2392"/>
                <a:gd name="T53" fmla="*/ 569 h 881"/>
                <a:gd name="T54" fmla="*/ 229 w 2392"/>
                <a:gd name="T55" fmla="*/ 599 h 881"/>
                <a:gd name="T56" fmla="*/ 138 w 2392"/>
                <a:gd name="T57" fmla="*/ 647 h 881"/>
                <a:gd name="T58" fmla="*/ 108 w 2392"/>
                <a:gd name="T59" fmla="*/ 659 h 881"/>
                <a:gd name="T60" fmla="*/ 0 w 2392"/>
                <a:gd name="T61" fmla="*/ 671 h 881"/>
                <a:gd name="T62" fmla="*/ 84 w 2392"/>
                <a:gd name="T63" fmla="*/ 695 h 881"/>
                <a:gd name="T64" fmla="*/ 270 w 2392"/>
                <a:gd name="T65" fmla="*/ 653 h 881"/>
                <a:gd name="T66" fmla="*/ 487 w 2392"/>
                <a:gd name="T67" fmla="*/ 569 h 881"/>
                <a:gd name="T68" fmla="*/ 582 w 2392"/>
                <a:gd name="T69" fmla="*/ 521 h 881"/>
                <a:gd name="T70" fmla="*/ 660 w 2392"/>
                <a:gd name="T71" fmla="*/ 515 h 881"/>
                <a:gd name="T72" fmla="*/ 894 w 2392"/>
                <a:gd name="T73" fmla="*/ 461 h 881"/>
                <a:gd name="T74" fmla="*/ 1176 w 2392"/>
                <a:gd name="T75" fmla="*/ 425 h 881"/>
                <a:gd name="T76" fmla="*/ 1320 w 2392"/>
                <a:gd name="T77" fmla="*/ 461 h 881"/>
                <a:gd name="T78" fmla="*/ 1452 w 2392"/>
                <a:gd name="T79" fmla="*/ 533 h 881"/>
                <a:gd name="T80" fmla="*/ 1470 w 2392"/>
                <a:gd name="T81" fmla="*/ 617 h 881"/>
                <a:gd name="T82" fmla="*/ 1411 w 2392"/>
                <a:gd name="T83" fmla="*/ 653 h 881"/>
                <a:gd name="T84" fmla="*/ 1254 w 2392"/>
                <a:gd name="T85" fmla="*/ 701 h 881"/>
                <a:gd name="T86" fmla="*/ 1140 w 2392"/>
                <a:gd name="T87" fmla="*/ 755 h 881"/>
                <a:gd name="T88" fmla="*/ 1093 w 2392"/>
                <a:gd name="T89" fmla="*/ 809 h 881"/>
                <a:gd name="T90" fmla="*/ 1105 w 2392"/>
                <a:gd name="T91" fmla="*/ 869 h 881"/>
                <a:gd name="T92" fmla="*/ 1134 w 2392"/>
                <a:gd name="T93" fmla="*/ 881 h 881"/>
                <a:gd name="T94" fmla="*/ 1236 w 2392"/>
                <a:gd name="T95" fmla="*/ 869 h 881"/>
                <a:gd name="T96" fmla="*/ 1423 w 2392"/>
                <a:gd name="T97" fmla="*/ 857 h 881"/>
                <a:gd name="T98" fmla="*/ 1476 w 2392"/>
                <a:gd name="T99" fmla="*/ 851 h 881"/>
                <a:gd name="T100" fmla="*/ 1518 w 2392"/>
                <a:gd name="T101" fmla="*/ 833 h 881"/>
                <a:gd name="T102" fmla="*/ 1717 w 2392"/>
                <a:gd name="T103" fmla="*/ 743 h 881"/>
                <a:gd name="T104" fmla="*/ 1848 w 2392"/>
                <a:gd name="T105" fmla="*/ 689 h 881"/>
                <a:gd name="T106" fmla="*/ 1926 w 2392"/>
                <a:gd name="T107" fmla="*/ 581 h 881"/>
                <a:gd name="T108" fmla="*/ 2088 w 2392"/>
                <a:gd name="T109" fmla="*/ 389 h 881"/>
                <a:gd name="T110" fmla="*/ 2257 w 2392"/>
                <a:gd name="T111" fmla="*/ 269 h 881"/>
                <a:gd name="T112" fmla="*/ 2305 w 2392"/>
                <a:gd name="T113" fmla="*/ 239 h 881"/>
                <a:gd name="T114" fmla="*/ 2448 w 2392"/>
                <a:gd name="T115" fmla="*/ 0 h 881"/>
                <a:gd name="T116" fmla="*/ 2358 w 2392"/>
                <a:gd name="T117" fmla="*/ 36 h 88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176140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>
                <a:gd name="T0" fmla="*/ 30 w 550"/>
                <a:gd name="T1" fmla="*/ 245 h 257"/>
                <a:gd name="T2" fmla="*/ 18 w 550"/>
                <a:gd name="T3" fmla="*/ 251 h 257"/>
                <a:gd name="T4" fmla="*/ 6 w 550"/>
                <a:gd name="T5" fmla="*/ 257 h 257"/>
                <a:gd name="T6" fmla="*/ 0 w 550"/>
                <a:gd name="T7" fmla="*/ 257 h 257"/>
                <a:gd name="T8" fmla="*/ 305 w 550"/>
                <a:gd name="T9" fmla="*/ 113 h 257"/>
                <a:gd name="T10" fmla="*/ 520 w 550"/>
                <a:gd name="T11" fmla="*/ 0 h 257"/>
                <a:gd name="T12" fmla="*/ 526 w 550"/>
                <a:gd name="T13" fmla="*/ 6 h 257"/>
                <a:gd name="T14" fmla="*/ 544 w 550"/>
                <a:gd name="T15" fmla="*/ 18 h 257"/>
                <a:gd name="T16" fmla="*/ 550 w 550"/>
                <a:gd name="T17" fmla="*/ 24 h 257"/>
                <a:gd name="T18" fmla="*/ 550 w 550"/>
                <a:gd name="T19" fmla="*/ 36 h 257"/>
                <a:gd name="T20" fmla="*/ 544 w 550"/>
                <a:gd name="T21" fmla="*/ 42 h 257"/>
                <a:gd name="T22" fmla="*/ 526 w 550"/>
                <a:gd name="T23" fmla="*/ 54 h 257"/>
                <a:gd name="T24" fmla="*/ 514 w 550"/>
                <a:gd name="T25" fmla="*/ 60 h 257"/>
                <a:gd name="T26" fmla="*/ 502 w 550"/>
                <a:gd name="T27" fmla="*/ 66 h 257"/>
                <a:gd name="T28" fmla="*/ 448 w 550"/>
                <a:gd name="T29" fmla="*/ 84 h 257"/>
                <a:gd name="T30" fmla="*/ 382 w 550"/>
                <a:gd name="T31" fmla="*/ 113 h 257"/>
                <a:gd name="T32" fmla="*/ 305 w 550"/>
                <a:gd name="T33" fmla="*/ 143 h 257"/>
                <a:gd name="T34" fmla="*/ 227 w 550"/>
                <a:gd name="T35" fmla="*/ 173 h 257"/>
                <a:gd name="T36" fmla="*/ 149 w 550"/>
                <a:gd name="T37" fmla="*/ 203 h 257"/>
                <a:gd name="T38" fmla="*/ 83 w 550"/>
                <a:gd name="T39" fmla="*/ 227 h 257"/>
                <a:gd name="T40" fmla="*/ 30 w 550"/>
                <a:gd name="T41" fmla="*/ 245 h 257"/>
                <a:gd name="T42" fmla="*/ 30 w 550"/>
                <a:gd name="T43" fmla="*/ 245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spcBef>
                  <a:spcPct val="50000"/>
                </a:spcBef>
                <a:buClr>
                  <a:schemeClr val="hlink"/>
                </a:buClr>
                <a:buSzPct val="150000"/>
                <a:buFont typeface="Wingdings" panose="05000000000000000000" pitchFamily="2" charset="2"/>
                <a:buChar char="§"/>
                <a:defRPr/>
              </a:pPr>
              <a:endParaRPr lang="bg-BG"/>
            </a:p>
          </p:txBody>
        </p:sp>
        <p:sp>
          <p:nvSpPr>
            <p:cNvPr id="1042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>
                <a:gd name="T0" fmla="*/ 0 w 5"/>
                <a:gd name="T1" fmla="*/ 0 h 1"/>
                <a:gd name="T2" fmla="*/ 5 w 5"/>
                <a:gd name="T3" fmla="*/ 0 h 1"/>
                <a:gd name="T4" fmla="*/ 0 w 5"/>
                <a:gd name="T5" fmla="*/ 0 h 1"/>
                <a:gd name="T6" fmla="*/ 0 w 5"/>
                <a:gd name="T7" fmla="*/ 0 h 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176142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>
                <a:gd name="T0" fmla="*/ 659 w 716"/>
                <a:gd name="T1" fmla="*/ 6 h 383"/>
                <a:gd name="T2" fmla="*/ 588 w 716"/>
                <a:gd name="T3" fmla="*/ 42 h 383"/>
                <a:gd name="T4" fmla="*/ 515 w 716"/>
                <a:gd name="T5" fmla="*/ 84 h 383"/>
                <a:gd name="T6" fmla="*/ 509 w 716"/>
                <a:gd name="T7" fmla="*/ 90 h 383"/>
                <a:gd name="T8" fmla="*/ 485 w 716"/>
                <a:gd name="T9" fmla="*/ 102 h 383"/>
                <a:gd name="T10" fmla="*/ 455 w 716"/>
                <a:gd name="T11" fmla="*/ 120 h 383"/>
                <a:gd name="T12" fmla="*/ 425 w 716"/>
                <a:gd name="T13" fmla="*/ 138 h 383"/>
                <a:gd name="T14" fmla="*/ 371 w 716"/>
                <a:gd name="T15" fmla="*/ 168 h 383"/>
                <a:gd name="T16" fmla="*/ 306 w 716"/>
                <a:gd name="T17" fmla="*/ 198 h 383"/>
                <a:gd name="T18" fmla="*/ 186 w 716"/>
                <a:gd name="T19" fmla="*/ 251 h 383"/>
                <a:gd name="T20" fmla="*/ 131 w 716"/>
                <a:gd name="T21" fmla="*/ 269 h 383"/>
                <a:gd name="T22" fmla="*/ 89 w 716"/>
                <a:gd name="T23" fmla="*/ 287 h 383"/>
                <a:gd name="T24" fmla="*/ 53 w 716"/>
                <a:gd name="T25" fmla="*/ 305 h 383"/>
                <a:gd name="T26" fmla="*/ 36 w 716"/>
                <a:gd name="T27" fmla="*/ 311 h 383"/>
                <a:gd name="T28" fmla="*/ 12 w 716"/>
                <a:gd name="T29" fmla="*/ 329 h 383"/>
                <a:gd name="T30" fmla="*/ 0 w 716"/>
                <a:gd name="T31" fmla="*/ 353 h 383"/>
                <a:gd name="T32" fmla="*/ 0 w 716"/>
                <a:gd name="T33" fmla="*/ 371 h 383"/>
                <a:gd name="T34" fmla="*/ 0 w 716"/>
                <a:gd name="T35" fmla="*/ 383 h 383"/>
                <a:gd name="T36" fmla="*/ 0 w 716"/>
                <a:gd name="T37" fmla="*/ 383 h 383"/>
                <a:gd name="T38" fmla="*/ 12 w 716"/>
                <a:gd name="T39" fmla="*/ 371 h 383"/>
                <a:gd name="T40" fmla="*/ 30 w 716"/>
                <a:gd name="T41" fmla="*/ 353 h 383"/>
                <a:gd name="T42" fmla="*/ 53 w 716"/>
                <a:gd name="T43" fmla="*/ 335 h 383"/>
                <a:gd name="T44" fmla="*/ 77 w 716"/>
                <a:gd name="T45" fmla="*/ 317 h 383"/>
                <a:gd name="T46" fmla="*/ 101 w 716"/>
                <a:gd name="T47" fmla="*/ 311 h 383"/>
                <a:gd name="T48" fmla="*/ 131 w 716"/>
                <a:gd name="T49" fmla="*/ 299 h 383"/>
                <a:gd name="T50" fmla="*/ 204 w 716"/>
                <a:gd name="T51" fmla="*/ 269 h 383"/>
                <a:gd name="T52" fmla="*/ 240 w 716"/>
                <a:gd name="T53" fmla="*/ 251 h 383"/>
                <a:gd name="T54" fmla="*/ 270 w 716"/>
                <a:gd name="T55" fmla="*/ 239 h 383"/>
                <a:gd name="T56" fmla="*/ 294 w 716"/>
                <a:gd name="T57" fmla="*/ 228 h 383"/>
                <a:gd name="T58" fmla="*/ 312 w 716"/>
                <a:gd name="T59" fmla="*/ 222 h 383"/>
                <a:gd name="T60" fmla="*/ 330 w 716"/>
                <a:gd name="T61" fmla="*/ 210 h 383"/>
                <a:gd name="T62" fmla="*/ 365 w 716"/>
                <a:gd name="T63" fmla="*/ 186 h 383"/>
                <a:gd name="T64" fmla="*/ 419 w 716"/>
                <a:gd name="T65" fmla="*/ 156 h 383"/>
                <a:gd name="T66" fmla="*/ 473 w 716"/>
                <a:gd name="T67" fmla="*/ 120 h 383"/>
                <a:gd name="T68" fmla="*/ 527 w 716"/>
                <a:gd name="T69" fmla="*/ 90 h 383"/>
                <a:gd name="T70" fmla="*/ 576 w 716"/>
                <a:gd name="T71" fmla="*/ 60 h 383"/>
                <a:gd name="T72" fmla="*/ 612 w 716"/>
                <a:gd name="T73" fmla="*/ 42 h 383"/>
                <a:gd name="T74" fmla="*/ 629 w 716"/>
                <a:gd name="T75" fmla="*/ 36 h 383"/>
                <a:gd name="T76" fmla="*/ 647 w 716"/>
                <a:gd name="T77" fmla="*/ 30 h 383"/>
                <a:gd name="T78" fmla="*/ 677 w 716"/>
                <a:gd name="T79" fmla="*/ 18 h 383"/>
                <a:gd name="T80" fmla="*/ 701 w 716"/>
                <a:gd name="T81" fmla="*/ 6 h 383"/>
                <a:gd name="T82" fmla="*/ 713 w 716"/>
                <a:gd name="T83" fmla="*/ 0 h 383"/>
                <a:gd name="T84" fmla="*/ 713 w 716"/>
                <a:gd name="T85" fmla="*/ 0 h 383"/>
                <a:gd name="T86" fmla="*/ 659 w 716"/>
                <a:gd name="T87" fmla="*/ 6 h 383"/>
                <a:gd name="T88" fmla="*/ 716 w 716"/>
                <a:gd name="T89" fmla="*/ 63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spcBef>
                  <a:spcPct val="50000"/>
                </a:spcBef>
                <a:buClr>
                  <a:schemeClr val="hlink"/>
                </a:buClr>
                <a:buSzPct val="150000"/>
                <a:buFont typeface="Wingdings" panose="05000000000000000000" pitchFamily="2" charset="2"/>
                <a:buChar char="§"/>
                <a:defRPr/>
              </a:pPr>
              <a:endParaRPr lang="bg-BG"/>
            </a:p>
          </p:txBody>
        </p:sp>
        <p:sp>
          <p:nvSpPr>
            <p:cNvPr id="176143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>
                <a:gd name="T0" fmla="*/ 6 w 318"/>
                <a:gd name="T1" fmla="*/ 225 h 225"/>
                <a:gd name="T2" fmla="*/ 0 w 318"/>
                <a:gd name="T3" fmla="*/ 195 h 225"/>
                <a:gd name="T4" fmla="*/ 315 w 318"/>
                <a:gd name="T5" fmla="*/ 0 h 225"/>
                <a:gd name="T6" fmla="*/ 303 w 318"/>
                <a:gd name="T7" fmla="*/ 27 h 225"/>
                <a:gd name="T8" fmla="*/ 318 w 318"/>
                <a:gd name="T9" fmla="*/ 42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spcBef>
                  <a:spcPct val="50000"/>
                </a:spcBef>
                <a:buClr>
                  <a:schemeClr val="hlink"/>
                </a:buClr>
                <a:buSzPct val="150000"/>
                <a:buFont typeface="Wingdings" panose="05000000000000000000" pitchFamily="2" charset="2"/>
                <a:buChar char="§"/>
                <a:defRPr/>
              </a:pPr>
              <a:endParaRPr lang="bg-BG"/>
            </a:p>
          </p:txBody>
        </p:sp>
        <p:sp>
          <p:nvSpPr>
            <p:cNvPr id="176144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>
                <a:gd name="T0" fmla="*/ 1050 w 2595"/>
                <a:gd name="T1" fmla="*/ 657 h 933"/>
                <a:gd name="T2" fmla="*/ 1581 w 2595"/>
                <a:gd name="T3" fmla="*/ 690 h 933"/>
                <a:gd name="T4" fmla="*/ 1671 w 2595"/>
                <a:gd name="T5" fmla="*/ 723 h 933"/>
                <a:gd name="T6" fmla="*/ 1176 w 2595"/>
                <a:gd name="T7" fmla="*/ 621 h 933"/>
                <a:gd name="T8" fmla="*/ 1854 w 2595"/>
                <a:gd name="T9" fmla="*/ 567 h 933"/>
                <a:gd name="T10" fmla="*/ 1869 w 2595"/>
                <a:gd name="T11" fmla="*/ 612 h 933"/>
                <a:gd name="T12" fmla="*/ 2103 w 2595"/>
                <a:gd name="T13" fmla="*/ 861 h 933"/>
                <a:gd name="T14" fmla="*/ 1883 w 2595"/>
                <a:gd name="T15" fmla="*/ 520 h 933"/>
                <a:gd name="T16" fmla="*/ 1842 w 2595"/>
                <a:gd name="T17" fmla="*/ 490 h 933"/>
                <a:gd name="T18" fmla="*/ 1770 w 2595"/>
                <a:gd name="T19" fmla="*/ 466 h 933"/>
                <a:gd name="T20" fmla="*/ 1740 w 2595"/>
                <a:gd name="T21" fmla="*/ 448 h 933"/>
                <a:gd name="T22" fmla="*/ 1758 w 2595"/>
                <a:gd name="T23" fmla="*/ 436 h 933"/>
                <a:gd name="T24" fmla="*/ 1830 w 2595"/>
                <a:gd name="T25" fmla="*/ 430 h 933"/>
                <a:gd name="T26" fmla="*/ 1877 w 2595"/>
                <a:gd name="T27" fmla="*/ 424 h 933"/>
                <a:gd name="T28" fmla="*/ 1955 w 2595"/>
                <a:gd name="T29" fmla="*/ 394 h 933"/>
                <a:gd name="T30" fmla="*/ 2052 w 2595"/>
                <a:gd name="T31" fmla="*/ 396 h 933"/>
                <a:gd name="T32" fmla="*/ 2253 w 2595"/>
                <a:gd name="T33" fmla="*/ 732 h 933"/>
                <a:gd name="T34" fmla="*/ 2415 w 2595"/>
                <a:gd name="T35" fmla="*/ 933 h 933"/>
                <a:gd name="T36" fmla="*/ 2397 w 2595"/>
                <a:gd name="T37" fmla="*/ 828 h 933"/>
                <a:gd name="T38" fmla="*/ 2088 w 2595"/>
                <a:gd name="T39" fmla="*/ 400 h 933"/>
                <a:gd name="T40" fmla="*/ 2046 w 2595"/>
                <a:gd name="T41" fmla="*/ 346 h 933"/>
                <a:gd name="T42" fmla="*/ 1997 w 2595"/>
                <a:gd name="T43" fmla="*/ 304 h 933"/>
                <a:gd name="T44" fmla="*/ 1967 w 2595"/>
                <a:gd name="T45" fmla="*/ 286 h 933"/>
                <a:gd name="T46" fmla="*/ 1973 w 2595"/>
                <a:gd name="T47" fmla="*/ 286 h 933"/>
                <a:gd name="T48" fmla="*/ 2009 w 2595"/>
                <a:gd name="T49" fmla="*/ 286 h 933"/>
                <a:gd name="T50" fmla="*/ 2082 w 2595"/>
                <a:gd name="T51" fmla="*/ 322 h 933"/>
                <a:gd name="T52" fmla="*/ 2199 w 2595"/>
                <a:gd name="T53" fmla="*/ 384 h 933"/>
                <a:gd name="T54" fmla="*/ 2394 w 2595"/>
                <a:gd name="T55" fmla="*/ 448 h 933"/>
                <a:gd name="T56" fmla="*/ 2595 w 2595"/>
                <a:gd name="T57" fmla="*/ 516 h 933"/>
                <a:gd name="T58" fmla="*/ 2388 w 2595"/>
                <a:gd name="T59" fmla="*/ 424 h 933"/>
                <a:gd name="T60" fmla="*/ 2219 w 2595"/>
                <a:gd name="T61" fmla="*/ 340 h 933"/>
                <a:gd name="T62" fmla="*/ 2052 w 2595"/>
                <a:gd name="T63" fmla="*/ 280 h 933"/>
                <a:gd name="T64" fmla="*/ 1955 w 2595"/>
                <a:gd name="T65" fmla="*/ 262 h 933"/>
                <a:gd name="T66" fmla="*/ 1877 w 2595"/>
                <a:gd name="T67" fmla="*/ 274 h 933"/>
                <a:gd name="T68" fmla="*/ 1752 w 2595"/>
                <a:gd name="T69" fmla="*/ 274 h 933"/>
                <a:gd name="T70" fmla="*/ 1661 w 2595"/>
                <a:gd name="T71" fmla="*/ 292 h 933"/>
                <a:gd name="T72" fmla="*/ 1607 w 2595"/>
                <a:gd name="T73" fmla="*/ 316 h 933"/>
                <a:gd name="T74" fmla="*/ 1589 w 2595"/>
                <a:gd name="T75" fmla="*/ 322 h 933"/>
                <a:gd name="T76" fmla="*/ 1409 w 2595"/>
                <a:gd name="T77" fmla="*/ 358 h 933"/>
                <a:gd name="T78" fmla="*/ 1152 w 2595"/>
                <a:gd name="T79" fmla="*/ 442 h 933"/>
                <a:gd name="T80" fmla="*/ 966 w 2595"/>
                <a:gd name="T81" fmla="*/ 460 h 933"/>
                <a:gd name="T82" fmla="*/ 870 w 2595"/>
                <a:gd name="T83" fmla="*/ 442 h 933"/>
                <a:gd name="T84" fmla="*/ 828 w 2595"/>
                <a:gd name="T85" fmla="*/ 430 h 933"/>
                <a:gd name="T86" fmla="*/ 743 w 2595"/>
                <a:gd name="T87" fmla="*/ 388 h 933"/>
                <a:gd name="T88" fmla="*/ 636 w 2595"/>
                <a:gd name="T89" fmla="*/ 334 h 933"/>
                <a:gd name="T90" fmla="*/ 467 w 2595"/>
                <a:gd name="T91" fmla="*/ 256 h 933"/>
                <a:gd name="T92" fmla="*/ 0 w 2595"/>
                <a:gd name="T93" fmla="*/ 0 h 933"/>
                <a:gd name="T94" fmla="*/ 585 w 2595"/>
                <a:gd name="T95" fmla="*/ 390 h 933"/>
                <a:gd name="T96" fmla="*/ 849 w 2595"/>
                <a:gd name="T97" fmla="*/ 543 h 933"/>
                <a:gd name="T98" fmla="*/ 897 w 2595"/>
                <a:gd name="T99" fmla="*/ 621 h 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spcBef>
                  <a:spcPct val="50000"/>
                </a:spcBef>
                <a:buClr>
                  <a:schemeClr val="hlink"/>
                </a:buClr>
                <a:buSzPct val="150000"/>
                <a:buFont typeface="Wingdings" panose="05000000000000000000" pitchFamily="2" charset="2"/>
                <a:buChar char="§"/>
                <a:defRPr/>
              </a:pPr>
              <a:endParaRPr lang="bg-BG"/>
            </a:p>
          </p:txBody>
        </p:sp>
        <p:sp>
          <p:nvSpPr>
            <p:cNvPr id="1046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>
                <a:gd name="T0" fmla="*/ 2370 w 2723"/>
                <a:gd name="T1" fmla="*/ 72 h 1091"/>
                <a:gd name="T2" fmla="*/ 2597 w 2723"/>
                <a:gd name="T3" fmla="*/ 198 h 1091"/>
                <a:gd name="T4" fmla="*/ 2639 w 2723"/>
                <a:gd name="T5" fmla="*/ 276 h 1091"/>
                <a:gd name="T6" fmla="*/ 2453 w 2723"/>
                <a:gd name="T7" fmla="*/ 264 h 1091"/>
                <a:gd name="T8" fmla="*/ 2297 w 2723"/>
                <a:gd name="T9" fmla="*/ 204 h 1091"/>
                <a:gd name="T10" fmla="*/ 2112 w 2723"/>
                <a:gd name="T11" fmla="*/ 66 h 1091"/>
                <a:gd name="T12" fmla="*/ 2088 w 2723"/>
                <a:gd name="T13" fmla="*/ 72 h 1091"/>
                <a:gd name="T14" fmla="*/ 2106 w 2723"/>
                <a:gd name="T15" fmla="*/ 114 h 1091"/>
                <a:gd name="T16" fmla="*/ 2412 w 2723"/>
                <a:gd name="T17" fmla="*/ 552 h 1091"/>
                <a:gd name="T18" fmla="*/ 2279 w 2723"/>
                <a:gd name="T19" fmla="*/ 564 h 1091"/>
                <a:gd name="T20" fmla="*/ 2189 w 2723"/>
                <a:gd name="T21" fmla="*/ 492 h 1091"/>
                <a:gd name="T22" fmla="*/ 2058 w 2723"/>
                <a:gd name="T23" fmla="*/ 330 h 1091"/>
                <a:gd name="T24" fmla="*/ 1991 w 2723"/>
                <a:gd name="T25" fmla="*/ 234 h 1091"/>
                <a:gd name="T26" fmla="*/ 1949 w 2723"/>
                <a:gd name="T27" fmla="*/ 174 h 1091"/>
                <a:gd name="T28" fmla="*/ 1824 w 2723"/>
                <a:gd name="T29" fmla="*/ 132 h 1091"/>
                <a:gd name="T30" fmla="*/ 1794 w 2723"/>
                <a:gd name="T31" fmla="*/ 144 h 1091"/>
                <a:gd name="T32" fmla="*/ 1895 w 2723"/>
                <a:gd name="T33" fmla="*/ 222 h 1091"/>
                <a:gd name="T34" fmla="*/ 1943 w 2723"/>
                <a:gd name="T35" fmla="*/ 366 h 1091"/>
                <a:gd name="T36" fmla="*/ 2064 w 2723"/>
                <a:gd name="T37" fmla="*/ 630 h 1091"/>
                <a:gd name="T38" fmla="*/ 2052 w 2723"/>
                <a:gd name="T39" fmla="*/ 695 h 1091"/>
                <a:gd name="T40" fmla="*/ 1955 w 2723"/>
                <a:gd name="T41" fmla="*/ 683 h 1091"/>
                <a:gd name="T42" fmla="*/ 1913 w 2723"/>
                <a:gd name="T43" fmla="*/ 636 h 1091"/>
                <a:gd name="T44" fmla="*/ 1703 w 2723"/>
                <a:gd name="T45" fmla="*/ 312 h 1091"/>
                <a:gd name="T46" fmla="*/ 1637 w 2723"/>
                <a:gd name="T47" fmla="*/ 276 h 1091"/>
                <a:gd name="T48" fmla="*/ 1643 w 2723"/>
                <a:gd name="T49" fmla="*/ 318 h 1091"/>
                <a:gd name="T50" fmla="*/ 1673 w 2723"/>
                <a:gd name="T51" fmla="*/ 408 h 1091"/>
                <a:gd name="T52" fmla="*/ 1716 w 2723"/>
                <a:gd name="T53" fmla="*/ 779 h 1091"/>
                <a:gd name="T54" fmla="*/ 1691 w 2723"/>
                <a:gd name="T55" fmla="*/ 737 h 1091"/>
                <a:gd name="T56" fmla="*/ 1613 w 2723"/>
                <a:gd name="T57" fmla="*/ 582 h 1091"/>
                <a:gd name="T58" fmla="*/ 1494 w 2723"/>
                <a:gd name="T59" fmla="*/ 480 h 1091"/>
                <a:gd name="T60" fmla="*/ 1248 w 2723"/>
                <a:gd name="T61" fmla="*/ 528 h 1091"/>
                <a:gd name="T62" fmla="*/ 996 w 2723"/>
                <a:gd name="T63" fmla="*/ 630 h 1091"/>
                <a:gd name="T64" fmla="*/ 714 w 2723"/>
                <a:gd name="T65" fmla="*/ 534 h 1091"/>
                <a:gd name="T66" fmla="*/ 198 w 2723"/>
                <a:gd name="T67" fmla="*/ 288 h 1091"/>
                <a:gd name="T68" fmla="*/ 0 w 2723"/>
                <a:gd name="T69" fmla="*/ 460 h 1091"/>
                <a:gd name="T70" fmla="*/ 288 w 2723"/>
                <a:gd name="T71" fmla="*/ 570 h 1091"/>
                <a:gd name="T72" fmla="*/ 461 w 2723"/>
                <a:gd name="T73" fmla="*/ 654 h 1091"/>
                <a:gd name="T74" fmla="*/ 725 w 2723"/>
                <a:gd name="T75" fmla="*/ 755 h 1091"/>
                <a:gd name="T76" fmla="*/ 966 w 2723"/>
                <a:gd name="T77" fmla="*/ 791 h 1091"/>
                <a:gd name="T78" fmla="*/ 1176 w 2723"/>
                <a:gd name="T79" fmla="*/ 779 h 1091"/>
                <a:gd name="T80" fmla="*/ 1278 w 2723"/>
                <a:gd name="T81" fmla="*/ 791 h 1091"/>
                <a:gd name="T82" fmla="*/ 1404 w 2723"/>
                <a:gd name="T83" fmla="*/ 845 h 1091"/>
                <a:gd name="T84" fmla="*/ 1416 w 2723"/>
                <a:gd name="T85" fmla="*/ 887 h 1091"/>
                <a:gd name="T86" fmla="*/ 1361 w 2723"/>
                <a:gd name="T87" fmla="*/ 923 h 1091"/>
                <a:gd name="T88" fmla="*/ 1385 w 2723"/>
                <a:gd name="T89" fmla="*/ 1007 h 1091"/>
                <a:gd name="T90" fmla="*/ 1494 w 2723"/>
                <a:gd name="T91" fmla="*/ 1085 h 1091"/>
                <a:gd name="T92" fmla="*/ 1697 w 2723"/>
                <a:gd name="T93" fmla="*/ 1043 h 1091"/>
                <a:gd name="T94" fmla="*/ 1812 w 2723"/>
                <a:gd name="T95" fmla="*/ 989 h 1091"/>
                <a:gd name="T96" fmla="*/ 1973 w 2723"/>
                <a:gd name="T97" fmla="*/ 917 h 1091"/>
                <a:gd name="T98" fmla="*/ 2201 w 2723"/>
                <a:gd name="T99" fmla="*/ 899 h 1091"/>
                <a:gd name="T100" fmla="*/ 2364 w 2723"/>
                <a:gd name="T101" fmla="*/ 863 h 1091"/>
                <a:gd name="T102" fmla="*/ 2400 w 2723"/>
                <a:gd name="T103" fmla="*/ 743 h 1091"/>
                <a:gd name="T104" fmla="*/ 2471 w 2723"/>
                <a:gd name="T105" fmla="*/ 701 h 1091"/>
                <a:gd name="T106" fmla="*/ 2621 w 2723"/>
                <a:gd name="T107" fmla="*/ 504 h 1091"/>
                <a:gd name="T108" fmla="*/ 2693 w 2723"/>
                <a:gd name="T109" fmla="*/ 374 h 1091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</p:grpSp>
      <p:sp>
        <p:nvSpPr>
          <p:cNvPr id="17614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bg-BG" altLang="bg-BG" smtClean="0"/>
              <a:t>Click to edit Master title style</a:t>
            </a:r>
          </a:p>
        </p:txBody>
      </p:sp>
      <p:sp>
        <p:nvSpPr>
          <p:cNvPr id="176147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>
                <a:latin typeface="+mn-lt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76148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ClrTx/>
              <a:buSzTx/>
              <a:buFontTx/>
              <a:buNone/>
              <a:defRPr sz="1200">
                <a:latin typeface="+mn-lt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76149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200">
                <a:latin typeface="+mn-lt"/>
              </a:defRPr>
            </a:lvl1pPr>
          </a:lstStyle>
          <a:p>
            <a:pPr>
              <a:defRPr/>
            </a:pPr>
            <a:fld id="{923E9EA9-C5C6-4BC3-9883-53831C8B70CA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  <p:sp>
        <p:nvSpPr>
          <p:cNvPr id="17615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 smtClean="0"/>
              <a:t>Click to edit Master text styles</a:t>
            </a:r>
          </a:p>
          <a:p>
            <a:pPr lvl="1"/>
            <a:r>
              <a:rPr lang="bg-BG" altLang="bg-BG" smtClean="0"/>
              <a:t>Second level</a:t>
            </a:r>
          </a:p>
          <a:p>
            <a:pPr lvl="2"/>
            <a:r>
              <a:rPr lang="bg-BG" altLang="bg-BG" smtClean="0"/>
              <a:t>Third level</a:t>
            </a:r>
          </a:p>
          <a:p>
            <a:pPr lvl="3"/>
            <a:r>
              <a:rPr lang="bg-BG" altLang="bg-BG" smtClean="0"/>
              <a:t>Fourth level</a:t>
            </a:r>
          </a:p>
          <a:p>
            <a:pPr lvl="4"/>
            <a:r>
              <a:rPr lang="bg-BG" altLang="bg-BG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bg/url?url=http://www.theguardian.com/business/2013/jan/23/unemployment-rate-fell&amp;rct=j&amp;frm=1&amp;q=&amp;esrc=s&amp;sa=U&amp;ei=dTJvVNrZBue_ygOUr4LYDw&amp;ved=0CBUQ9QEwADg8&amp;usg=AFQjCNGtsd7PxpohaqBxbVO8KKt3VIfuTA" TargetMode="External"/><Relationship Id="rId3" Type="http://schemas.openxmlformats.org/officeDocument/2006/relationships/image" Target="../media/image1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hyperlink" Target="http://www.google.bg/url?url=http://www.theguardian.com/money/2011/sep/26/winkleigh-village-best-place-families&amp;rct=j&amp;frm=1&amp;q=&amp;esrc=s&amp;sa=U&amp;ei=KjFvVJPsEobTygPb8YCYDA&amp;ved=0CCkQ9QEwCjg8&amp;usg=AFQjCNFgyhwVjEMt2qcpbnOXt_Q05UXk1Q" TargetMode="External"/><Relationship Id="rId4" Type="http://schemas.openxmlformats.org/officeDocument/2006/relationships/image" Target="../media/image2.jpeg"/><Relationship Id="rId9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BECE5B-A58D-40B1-A1F5-BA26BBAAB699}" type="slidenum">
              <a:rPr lang="bg-BG" altLang="bg-BG"/>
              <a:pPr>
                <a:defRPr/>
              </a:pPr>
              <a:t>1</a:t>
            </a:fld>
            <a:endParaRPr lang="bg-BG" altLang="bg-BG"/>
          </a:p>
        </p:txBody>
      </p:sp>
      <p:sp>
        <p:nvSpPr>
          <p:cNvPr id="7" name="Rectangle 10"/>
          <p:cNvSpPr/>
          <p:nvPr/>
        </p:nvSpPr>
        <p:spPr>
          <a:xfrm>
            <a:off x="1066800" y="3733800"/>
            <a:ext cx="7356475" cy="170656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r>
              <a:rPr lang="bg-BG" altLang="bg-BG" sz="3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ОТЧЕТ ЗА ИЗПЪЛНЕНИЕТО НА КОНСОЛИДИРАНИЯ </a:t>
            </a:r>
            <a:r>
              <a:rPr lang="bg-BG" altLang="bg-BG" sz="3200" dirty="0" smtClean="0">
                <a:solidFill>
                  <a:schemeClr val="tx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БЮДЖЕТ </a:t>
            </a:r>
          </a:p>
          <a:p>
            <a:pPr algn="ctr" eaLnBrk="1" hangingPunct="1">
              <a:defRPr/>
            </a:pPr>
            <a:r>
              <a:rPr lang="bg-BG" altLang="bg-BG" sz="3200" dirty="0" smtClean="0">
                <a:solidFill>
                  <a:schemeClr val="tx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НА ДЪРЖАВНОТО ОБЩЕСТВЕНО ОСИГУРЯВАНЕ </a:t>
            </a:r>
          </a:p>
          <a:p>
            <a:pPr algn="ctr" eaLnBrk="1" hangingPunct="1">
              <a:defRPr/>
            </a:pPr>
            <a:r>
              <a:rPr lang="bg-BG" altLang="bg-BG" sz="3200" dirty="0" smtClean="0">
                <a:solidFill>
                  <a:schemeClr val="tx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за 20</a:t>
            </a:r>
            <a:r>
              <a:rPr lang="en-US" altLang="bg-BG" sz="3200" dirty="0" smtClean="0">
                <a:solidFill>
                  <a:schemeClr val="tx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n-US" altLang="bg-BG" sz="3200" dirty="0">
                <a:solidFill>
                  <a:schemeClr val="tx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6</a:t>
            </a:r>
            <a:r>
              <a:rPr lang="bg-BG" altLang="bg-BG" sz="3200" dirty="0" smtClean="0">
                <a:solidFill>
                  <a:schemeClr val="tx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година</a:t>
            </a:r>
          </a:p>
          <a:p>
            <a:pPr algn="ctr" eaLnBrk="1" hangingPunct="1">
              <a:defRPr/>
            </a:pPr>
            <a:endParaRPr lang="bg-BG" altLang="bg-BG" sz="3200" dirty="0" smtClean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10"/>
          <p:cNvSpPr/>
          <p:nvPr/>
        </p:nvSpPr>
        <p:spPr>
          <a:xfrm>
            <a:off x="1295400" y="6019800"/>
            <a:ext cx="7318375" cy="649288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r>
              <a:rPr lang="bg-BG" altLang="bg-BG" sz="1600" dirty="0" smtClean="0">
                <a:latin typeface="Calibri" panose="020F0502020204030204" pitchFamily="34" charset="0"/>
                <a:cs typeface="Arial" panose="020B0604020202020204" pitchFamily="34" charset="0"/>
              </a:rPr>
              <a:t>София, </a:t>
            </a:r>
            <a:r>
              <a:rPr lang="bg-BG" altLang="bg-BG" sz="1600" dirty="0" smtClean="0">
                <a:latin typeface="Calibri" panose="020F0502020204030204" pitchFamily="34" charset="0"/>
                <a:cs typeface="Arial" panose="020B0604020202020204" pitchFamily="34" charset="0"/>
              </a:rPr>
              <a:t>Юни </a:t>
            </a:r>
            <a:r>
              <a:rPr lang="bg-BG" altLang="bg-BG" sz="1600" dirty="0" smtClean="0">
                <a:latin typeface="Calibri" panose="020F0502020204030204" pitchFamily="34" charset="0"/>
                <a:cs typeface="Arial" panose="020B0604020202020204" pitchFamily="34" charset="0"/>
              </a:rPr>
              <a:t>201</a:t>
            </a:r>
            <a:r>
              <a:rPr lang="en-US" altLang="bg-BG" sz="1600" dirty="0" smtClean="0">
                <a:latin typeface="Calibri" panose="020F0502020204030204" pitchFamily="34" charset="0"/>
                <a:cs typeface="Arial" panose="020B0604020202020204" pitchFamily="34" charset="0"/>
              </a:rPr>
              <a:t>7</a:t>
            </a:r>
            <a:r>
              <a:rPr lang="bg-BG" altLang="bg-BG" sz="1600" dirty="0" smtClean="0">
                <a:latin typeface="Calibri" panose="020F0502020204030204" pitchFamily="34" charset="0"/>
                <a:cs typeface="Arial" panose="020B0604020202020204" pitchFamily="34" charset="0"/>
              </a:rPr>
              <a:t> г.</a:t>
            </a:r>
          </a:p>
        </p:txBody>
      </p:sp>
      <p:pic>
        <p:nvPicPr>
          <p:cNvPr id="5125" name="Picture 5" descr="C:\Documents and Settings\Elka\My Documents\PISMA\BLANKI\CU\ДОКУМЕНТИ\Tzetno_s_NO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0"/>
            <a:ext cx="1441450" cy="130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3" descr="pensioners_home_1377574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447800"/>
            <a:ext cx="2232025" cy="162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15" descr="ANd9GcQbvZuG31rnzuOE7HcJFI-AcIhXlFY36DRdavtevFvZKTNPOiJX4waKHFD_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447800"/>
            <a:ext cx="158432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19" descr="sickness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447800"/>
            <a:ext cx="1584325" cy="158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21" descr="ANd9GcTcs3L0fQCXxt5brG_z8WGkHLkd3hHa1MU42LUtFAk2kvOsE_WXEnIKIHrR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447800"/>
            <a:ext cx="1600200" cy="159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1EC316-9CFF-4CA0-B330-66D7C1D2D3E0}" type="slidenum">
              <a:rPr lang="bg-BG" altLang="bg-BG"/>
              <a:pPr>
                <a:defRPr/>
              </a:pPr>
              <a:t>10</a:t>
            </a:fld>
            <a:endParaRPr lang="bg-BG" altLang="bg-BG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74638"/>
            <a:ext cx="7239000" cy="792162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bg-BG" sz="280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Пенсии – основни параметри</a:t>
            </a:r>
            <a:br>
              <a:rPr lang="bg-BG" altLang="bg-BG" sz="280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</a:br>
            <a:r>
              <a:rPr lang="bg-BG" altLang="bg-BG" sz="240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Средна пенсия и среден осигурителен доход</a:t>
            </a:r>
            <a:endParaRPr lang="en-US" altLang="bg-BG" sz="240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5364" name="Rectangle 12"/>
          <p:cNvSpPr>
            <a:spLocks noChangeArrowheads="1"/>
          </p:cNvSpPr>
          <p:nvPr/>
        </p:nvSpPr>
        <p:spPr bwMode="auto">
          <a:xfrm>
            <a:off x="1981200" y="1943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SzPct val="150000"/>
              <a:buFont typeface="Wingdings" panose="05000000000000000000" pitchFamily="2" charset="2"/>
              <a:buChar char="§"/>
            </a:pPr>
            <a:endParaRPr lang="bg-BG" altLang="bg-BG" sz="1800">
              <a:latin typeface="Times New Roman" panose="02020603050405020304" pitchFamily="18" charset="0"/>
            </a:endParaRPr>
          </a:p>
        </p:txBody>
      </p:sp>
      <p:pic>
        <p:nvPicPr>
          <p:cNvPr id="15365" name="Picture 5" descr="C:\Documents and Settings\Elka\My Documents\PISMA\BLANKI\CU\ДОКУМЕНТИ\Tzetno_s_NO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6" name="Rectangle 27"/>
          <p:cNvSpPr>
            <a:spLocks noChangeArrowheads="1"/>
          </p:cNvSpPr>
          <p:nvPr/>
        </p:nvSpPr>
        <p:spPr bwMode="auto">
          <a:xfrm>
            <a:off x="1371600" y="4953000"/>
            <a:ext cx="6553200" cy="160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SzPct val="150000"/>
            </a:pPr>
            <a:r>
              <a:rPr lang="bg-BG" altLang="bg-BG" sz="1800">
                <a:latin typeface="Times New Roman" panose="02020603050405020304" pitchFamily="18" charset="0"/>
              </a:rPr>
              <a:t> Среден размер на пенсията на пенсионер 2016</a:t>
            </a:r>
            <a:r>
              <a:rPr lang="en-US" altLang="bg-BG" sz="1800">
                <a:latin typeface="Times New Roman" panose="02020603050405020304" pitchFamily="18" charset="0"/>
              </a:rPr>
              <a:t> </a:t>
            </a:r>
            <a:r>
              <a:rPr lang="bg-BG" altLang="bg-BG" sz="1800">
                <a:latin typeface="Times New Roman" panose="02020603050405020304" pitchFamily="18" charset="0"/>
              </a:rPr>
              <a:t>г. – </a:t>
            </a:r>
            <a:r>
              <a:rPr lang="en-US" altLang="bg-BG" sz="1800">
                <a:latin typeface="Times New Roman" panose="02020603050405020304" pitchFamily="18" charset="0"/>
              </a:rPr>
              <a:t>3</a:t>
            </a:r>
            <a:r>
              <a:rPr lang="bg-BG" altLang="bg-BG" sz="1800">
                <a:latin typeface="Times New Roman" panose="02020603050405020304" pitchFamily="18" charset="0"/>
              </a:rPr>
              <a:t>32</a:t>
            </a:r>
            <a:r>
              <a:rPr lang="en-US" altLang="bg-BG" sz="1800">
                <a:latin typeface="Times New Roman" panose="02020603050405020304" pitchFamily="18" charset="0"/>
              </a:rPr>
              <a:t>,</a:t>
            </a:r>
            <a:r>
              <a:rPr lang="bg-BG" altLang="bg-BG" sz="1800">
                <a:latin typeface="Times New Roman" panose="02020603050405020304" pitchFamily="18" charset="0"/>
              </a:rPr>
              <a:t>68 лв.;</a:t>
            </a:r>
          </a:p>
          <a:p>
            <a:pPr eaLnBrk="1" hangingPunct="1">
              <a:spcBef>
                <a:spcPct val="50000"/>
              </a:spcBef>
              <a:buSzPct val="150000"/>
            </a:pPr>
            <a:r>
              <a:rPr lang="bg-BG" altLang="bg-BG" sz="1800">
                <a:latin typeface="Times New Roman" panose="02020603050405020304" pitchFamily="18" charset="0"/>
              </a:rPr>
              <a:t> Изменение спрямо 2015</a:t>
            </a:r>
            <a:r>
              <a:rPr lang="en-US" altLang="bg-BG" sz="1800">
                <a:latin typeface="Times New Roman" panose="02020603050405020304" pitchFamily="18" charset="0"/>
              </a:rPr>
              <a:t> </a:t>
            </a:r>
            <a:r>
              <a:rPr lang="bg-BG" altLang="bg-BG" sz="1800">
                <a:latin typeface="Times New Roman" panose="02020603050405020304" pitchFamily="18" charset="0"/>
              </a:rPr>
              <a:t>г.</a:t>
            </a:r>
          </a:p>
          <a:p>
            <a:pPr lvl="1" eaLnBrk="1" hangingPunct="1">
              <a:spcBef>
                <a:spcPct val="50000"/>
              </a:spcBef>
              <a:buClr>
                <a:schemeClr val="hlink"/>
              </a:buClr>
              <a:buSzPct val="150000"/>
              <a:buFont typeface="Wingdings" panose="05000000000000000000" pitchFamily="2" charset="2"/>
              <a:buNone/>
            </a:pPr>
            <a:r>
              <a:rPr lang="bg-BG" altLang="bg-BG" sz="1800">
                <a:latin typeface="Times New Roman" panose="02020603050405020304" pitchFamily="18" charset="0"/>
              </a:rPr>
              <a:t>- номинално нарастване – 3</a:t>
            </a:r>
            <a:r>
              <a:rPr lang="en-US" altLang="bg-BG" sz="1800">
                <a:latin typeface="Times New Roman" panose="02020603050405020304" pitchFamily="18" charset="0"/>
              </a:rPr>
              <a:t>,</a:t>
            </a:r>
            <a:r>
              <a:rPr lang="bg-BG" altLang="bg-BG" sz="1800">
                <a:latin typeface="Times New Roman" panose="02020603050405020304" pitchFamily="18" charset="0"/>
              </a:rPr>
              <a:t>4 на сто; </a:t>
            </a:r>
          </a:p>
          <a:p>
            <a:pPr eaLnBrk="1" hangingPunct="1">
              <a:spcBef>
                <a:spcPct val="50000"/>
              </a:spcBef>
              <a:buSzPct val="150000"/>
              <a:buFont typeface="Wingdings" panose="05000000000000000000" pitchFamily="2" charset="2"/>
              <a:buNone/>
            </a:pPr>
            <a:r>
              <a:rPr lang="bg-BG" altLang="bg-BG" sz="1800">
                <a:latin typeface="Times New Roman" panose="02020603050405020304" pitchFamily="18" charset="0"/>
              </a:rPr>
              <a:t>        - реално нарастване – 4</a:t>
            </a:r>
            <a:r>
              <a:rPr lang="en-US" altLang="bg-BG" sz="1800">
                <a:latin typeface="Times New Roman" panose="02020603050405020304" pitchFamily="18" charset="0"/>
              </a:rPr>
              <a:t>,</a:t>
            </a:r>
            <a:r>
              <a:rPr lang="bg-BG" altLang="bg-BG" sz="1800">
                <a:latin typeface="Times New Roman" panose="02020603050405020304" pitchFamily="18" charset="0"/>
              </a:rPr>
              <a:t>7 на сто. </a:t>
            </a:r>
          </a:p>
        </p:txBody>
      </p:sp>
      <p:pic>
        <p:nvPicPr>
          <p:cNvPr id="1536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1219200"/>
            <a:ext cx="7000875" cy="352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42723F-E26F-459F-BB89-6864B590CC50}" type="slidenum">
              <a:rPr lang="bg-BG" altLang="bg-BG"/>
              <a:pPr>
                <a:defRPr/>
              </a:pPr>
              <a:t>11</a:t>
            </a:fld>
            <a:endParaRPr lang="bg-BG" altLang="bg-BG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4638"/>
            <a:ext cx="7315200" cy="563562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bg-BG" sz="280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Пенсии – основни параметри</a:t>
            </a:r>
            <a:br>
              <a:rPr lang="bg-BG" altLang="bg-BG" sz="280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</a:br>
            <a:r>
              <a:rPr lang="bg-BG" altLang="bg-BG" sz="280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Разходи за пенсии като процент от БВП</a:t>
            </a:r>
          </a:p>
        </p:txBody>
      </p:sp>
      <p:pic>
        <p:nvPicPr>
          <p:cNvPr id="16388" name="Picture 5" descr="C:\Documents and Settings\Elka\My Documents\PISMA\BLANKI\CU\ДОКУМЕНТИ\Tzetno_s_NO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0"/>
            <a:ext cx="1066800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Text Box 16"/>
          <p:cNvSpPr txBox="1">
            <a:spLocks noChangeArrowheads="1"/>
          </p:cNvSpPr>
          <p:nvPr/>
        </p:nvSpPr>
        <p:spPr bwMode="auto">
          <a:xfrm>
            <a:off x="990600" y="4876800"/>
            <a:ext cx="6248400" cy="1479550"/>
          </a:xfrm>
          <a:prstGeom prst="rect">
            <a:avLst/>
          </a:prstGeom>
          <a:noFill/>
          <a:ln w="12700" cap="sq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SzPct val="150000"/>
            </a:pPr>
            <a:r>
              <a:rPr lang="bg-BG" altLang="bg-BG" sz="1800" dirty="0">
                <a:latin typeface="Times New Roman" panose="02020603050405020304" pitchFamily="18" charset="0"/>
              </a:rPr>
              <a:t> Разход за пенсии 2016 г. (без ПТ и ДДС) – </a:t>
            </a:r>
            <a:r>
              <a:rPr lang="en-US" altLang="bg-BG" sz="1800" dirty="0">
                <a:latin typeface="Times New Roman" panose="02020603050405020304" pitchFamily="18" charset="0"/>
              </a:rPr>
              <a:t>8 </a:t>
            </a:r>
            <a:r>
              <a:rPr lang="bg-BG" altLang="bg-BG" sz="1800" dirty="0">
                <a:latin typeface="Times New Roman" panose="02020603050405020304" pitchFamily="18" charset="0"/>
              </a:rPr>
              <a:t>706</a:t>
            </a:r>
            <a:r>
              <a:rPr lang="en-US" altLang="bg-BG" sz="1800" dirty="0">
                <a:latin typeface="Times New Roman" panose="02020603050405020304" pitchFamily="18" charset="0"/>
              </a:rPr>
              <a:t>,</a:t>
            </a:r>
            <a:r>
              <a:rPr lang="bg-BG" altLang="bg-BG" sz="1800" dirty="0">
                <a:latin typeface="Times New Roman" panose="02020603050405020304" pitchFamily="18" charset="0"/>
              </a:rPr>
              <a:t>7 млн. лв.,  с </a:t>
            </a:r>
            <a:r>
              <a:rPr lang="en-US" altLang="bg-BG" sz="1800" dirty="0">
                <a:latin typeface="Times New Roman" panose="02020603050405020304" pitchFamily="18" charset="0"/>
              </a:rPr>
              <a:t>0,</a:t>
            </a:r>
            <a:r>
              <a:rPr lang="bg-BG" altLang="bg-BG" sz="1800" dirty="0">
                <a:latin typeface="Times New Roman" panose="02020603050405020304" pitchFamily="18" charset="0"/>
              </a:rPr>
              <a:t>1 на сто над планираните;</a:t>
            </a:r>
          </a:p>
          <a:p>
            <a:pPr eaLnBrk="1" hangingPunct="1">
              <a:spcBef>
                <a:spcPct val="50000"/>
              </a:spcBef>
              <a:buSzPct val="150000"/>
            </a:pPr>
            <a:r>
              <a:rPr lang="en-US" altLang="bg-BG" sz="1800" dirty="0">
                <a:latin typeface="Times New Roman" panose="02020603050405020304" pitchFamily="18" charset="0"/>
              </a:rPr>
              <a:t> </a:t>
            </a:r>
            <a:r>
              <a:rPr lang="bg-BG" altLang="bg-BG" sz="1800" dirty="0">
                <a:latin typeface="Times New Roman" panose="02020603050405020304" pitchFamily="18" charset="0"/>
              </a:rPr>
              <a:t>Нарастване спрямо 2015 г. –</a:t>
            </a:r>
            <a:r>
              <a:rPr lang="en-US" altLang="bg-BG" sz="1800" dirty="0">
                <a:latin typeface="Times New Roman" panose="02020603050405020304" pitchFamily="18" charset="0"/>
              </a:rPr>
              <a:t> </a:t>
            </a:r>
            <a:r>
              <a:rPr lang="bg-BG" altLang="bg-BG" sz="1800" dirty="0">
                <a:latin typeface="Times New Roman" panose="02020603050405020304" pitchFamily="18" charset="0"/>
              </a:rPr>
              <a:t>3,5 на сто;</a:t>
            </a:r>
          </a:p>
          <a:p>
            <a:pPr eaLnBrk="1" hangingPunct="1">
              <a:spcBef>
                <a:spcPct val="50000"/>
              </a:spcBef>
              <a:buSzPct val="150000"/>
            </a:pPr>
            <a:endParaRPr lang="en-GB" altLang="bg-BG" sz="1800" dirty="0">
              <a:latin typeface="Times New Roman" panose="02020603050405020304" pitchFamily="18" charset="0"/>
            </a:endParaRPr>
          </a:p>
        </p:txBody>
      </p:sp>
      <p:pic>
        <p:nvPicPr>
          <p:cNvPr id="16390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938" y="1295400"/>
            <a:ext cx="6334125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792163"/>
            <a:ext cx="7621588" cy="518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69DEE6-6F34-466C-9384-C9789CD1E5A3}" type="slidenum">
              <a:rPr lang="bg-BG" altLang="bg-BG"/>
              <a:pPr>
                <a:defRPr/>
              </a:pPr>
              <a:t>12</a:t>
            </a:fld>
            <a:endParaRPr lang="bg-BG" altLang="bg-BG"/>
          </a:p>
        </p:txBody>
      </p:sp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7772400" cy="685800"/>
          </a:xfrm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bg-BG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Разходи за краткосрочни обезщетения</a:t>
            </a:r>
            <a:r>
              <a:rPr lang="en-US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 2016 </a:t>
            </a:r>
            <a:r>
              <a:rPr lang="bg-BG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г.</a:t>
            </a:r>
            <a:br>
              <a:rPr lang="bg-BG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</a:br>
            <a:endParaRPr lang="en-US" altLang="bg-BG" sz="28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7413" name="Rectangle 3"/>
          <p:cNvSpPr>
            <a:spLocks noChangeArrowheads="1"/>
          </p:cNvSpPr>
          <p:nvPr/>
        </p:nvSpPr>
        <p:spPr bwMode="auto">
          <a:xfrm>
            <a:off x="3200400" y="1752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SzPct val="150000"/>
              <a:buFont typeface="Wingdings" panose="05000000000000000000" pitchFamily="2" charset="2"/>
              <a:buChar char="§"/>
            </a:pPr>
            <a:endParaRPr lang="bg-BG" altLang="bg-BG" sz="1800">
              <a:latin typeface="Times New Roman" panose="02020603050405020304" pitchFamily="18" charset="0"/>
            </a:endParaRPr>
          </a:p>
        </p:txBody>
      </p:sp>
      <p:sp>
        <p:nvSpPr>
          <p:cNvPr id="17414" name="Rectangle 4"/>
          <p:cNvSpPr>
            <a:spLocks noChangeArrowheads="1"/>
          </p:cNvSpPr>
          <p:nvPr/>
        </p:nvSpPr>
        <p:spPr bwMode="auto">
          <a:xfrm>
            <a:off x="2305050" y="12763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SzPct val="150000"/>
              <a:buFont typeface="Wingdings" panose="05000000000000000000" pitchFamily="2" charset="2"/>
              <a:buChar char="§"/>
            </a:pPr>
            <a:endParaRPr lang="bg-BG" altLang="bg-BG" sz="1800">
              <a:latin typeface="Times New Roman" panose="02020603050405020304" pitchFamily="18" charset="0"/>
            </a:endParaRPr>
          </a:p>
        </p:txBody>
      </p:sp>
      <p:sp>
        <p:nvSpPr>
          <p:cNvPr id="17415" name="Rectangle 15"/>
          <p:cNvSpPr>
            <a:spLocks noChangeArrowheads="1"/>
          </p:cNvSpPr>
          <p:nvPr/>
        </p:nvSpPr>
        <p:spPr bwMode="auto">
          <a:xfrm>
            <a:off x="593725" y="6016625"/>
            <a:ext cx="725487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bg-BG" altLang="bg-BG" sz="1800" b="1">
                <a:latin typeface="Times New Roman" panose="02020603050405020304" pitchFamily="18" charset="0"/>
              </a:rPr>
              <a:t>Отчетените разходи са </a:t>
            </a:r>
            <a:r>
              <a:rPr lang="ru-RU" altLang="bg-BG" sz="1800" b="1">
                <a:latin typeface="Times New Roman" panose="02020603050405020304" pitchFamily="18" charset="0"/>
              </a:rPr>
              <a:t>1 </a:t>
            </a:r>
            <a:r>
              <a:rPr lang="en-US" altLang="bg-BG" sz="1800" b="1">
                <a:latin typeface="Times New Roman" panose="02020603050405020304" pitchFamily="18" charset="0"/>
              </a:rPr>
              <a:t>381</a:t>
            </a:r>
            <a:r>
              <a:rPr lang="ru-RU" altLang="bg-BG" sz="1800" b="1">
                <a:latin typeface="Times New Roman" panose="02020603050405020304" pitchFamily="18" charset="0"/>
              </a:rPr>
              <a:t>,</a:t>
            </a:r>
            <a:r>
              <a:rPr lang="en-US" altLang="bg-BG" sz="1800" b="1">
                <a:latin typeface="Times New Roman" panose="02020603050405020304" pitchFamily="18" charset="0"/>
              </a:rPr>
              <a:t>3</a:t>
            </a:r>
            <a:r>
              <a:rPr lang="bg-BG" altLang="bg-BG" sz="1800" b="1">
                <a:latin typeface="Times New Roman" panose="02020603050405020304" pitchFamily="18" charset="0"/>
              </a:rPr>
              <a:t> млн. лв., като са изразходвани със </a:t>
            </a:r>
            <a:br>
              <a:rPr lang="bg-BG" altLang="bg-BG" sz="1800" b="1">
                <a:latin typeface="Times New Roman" panose="02020603050405020304" pitchFamily="18" charset="0"/>
              </a:rPr>
            </a:br>
            <a:r>
              <a:rPr lang="en-US" altLang="bg-BG" sz="1800" b="1">
                <a:latin typeface="Times New Roman" panose="02020603050405020304" pitchFamily="18" charset="0"/>
              </a:rPr>
              <a:t>159</a:t>
            </a:r>
            <a:r>
              <a:rPr lang="bg-BG" altLang="bg-BG" sz="1800" b="1">
                <a:latin typeface="Times New Roman" panose="02020603050405020304" pitchFamily="18" charset="0"/>
              </a:rPr>
              <a:t>,</a:t>
            </a:r>
            <a:r>
              <a:rPr lang="en-US" altLang="bg-BG" sz="1800" b="1">
                <a:latin typeface="Times New Roman" panose="02020603050405020304" pitchFamily="18" charset="0"/>
              </a:rPr>
              <a:t>5</a:t>
            </a:r>
            <a:r>
              <a:rPr lang="bg-BG" altLang="bg-BG" sz="1800" b="1">
                <a:latin typeface="Times New Roman" panose="02020603050405020304" pitchFamily="18" charset="0"/>
              </a:rPr>
              <a:t> млн. лв. </a:t>
            </a:r>
            <a:r>
              <a:rPr lang="ru-RU" altLang="bg-BG" sz="1800" b="1">
                <a:latin typeface="Times New Roman" panose="02020603050405020304" pitchFamily="18" charset="0"/>
              </a:rPr>
              <a:t>(</a:t>
            </a:r>
            <a:r>
              <a:rPr lang="bg-BG" altLang="bg-BG" sz="1800" b="1">
                <a:latin typeface="Times New Roman" panose="02020603050405020304" pitchFamily="18" charset="0"/>
              </a:rPr>
              <a:t>с 13,1 на сто</a:t>
            </a:r>
            <a:r>
              <a:rPr lang="ru-RU" altLang="bg-BG" sz="1800" b="1">
                <a:latin typeface="Times New Roman" panose="02020603050405020304" pitchFamily="18" charset="0"/>
              </a:rPr>
              <a:t>)</a:t>
            </a:r>
            <a:r>
              <a:rPr lang="bg-BG" altLang="bg-BG" sz="1800" b="1">
                <a:latin typeface="Times New Roman" panose="02020603050405020304" pitchFamily="18" charset="0"/>
              </a:rPr>
              <a:t> повече от плана. </a:t>
            </a:r>
          </a:p>
        </p:txBody>
      </p:sp>
      <p:pic>
        <p:nvPicPr>
          <p:cNvPr id="17416" name="Picture 5" descr="C:\Documents and Settings\Elka\My Documents\PISMA\BLANKI\CU\ДОКУМЕНТИ\Tzetno_s_NO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0380FD-2BCF-471E-8523-43C5D3C898F8}" type="slidenum">
              <a:rPr lang="bg-BG" altLang="bg-BG"/>
              <a:pPr>
                <a:defRPr/>
              </a:pPr>
              <a:t>13</a:t>
            </a:fld>
            <a:endParaRPr lang="bg-BG" altLang="bg-BG"/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7696200" cy="990600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Разходи за службите по социално осигуряване 2016 г.</a:t>
            </a:r>
            <a:br>
              <a:rPr lang="bg-BG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</a:br>
            <a:r>
              <a:rPr lang="bg-BG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95590" name="Rectangle 6"/>
          <p:cNvSpPr>
            <a:spLocks noChangeArrowheads="1"/>
          </p:cNvSpPr>
          <p:nvPr/>
        </p:nvSpPr>
        <p:spPr bwMode="auto">
          <a:xfrm>
            <a:off x="377825" y="56388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marL="0" indent="0" algn="just" eaLnBrk="1" hangingPunct="1">
              <a:buClr>
                <a:schemeClr val="hlink"/>
              </a:buClr>
              <a:buFontTx/>
              <a:buNone/>
              <a:defRPr/>
            </a:pPr>
            <a:r>
              <a:rPr lang="bg-BG" altLang="bg-BG" sz="2000" b="1" dirty="0" smtClean="0">
                <a:latin typeface="Times New Roman" panose="02020603050405020304" pitchFamily="18" charset="0"/>
              </a:rPr>
              <a:t>Разходите за службите по социално осигуряване за 201</a:t>
            </a:r>
            <a:r>
              <a:rPr lang="en-US" altLang="bg-BG" sz="2000" b="1" dirty="0" smtClean="0">
                <a:latin typeface="Times New Roman" panose="02020603050405020304" pitchFamily="18" charset="0"/>
              </a:rPr>
              <a:t>6</a:t>
            </a:r>
            <a:r>
              <a:rPr lang="bg-BG" altLang="bg-BG" sz="2000" b="1" dirty="0" smtClean="0">
                <a:latin typeface="Times New Roman" panose="02020603050405020304" pitchFamily="18" charset="0"/>
              </a:rPr>
              <a:t> г. по отчет са в размер</a:t>
            </a:r>
            <a:r>
              <a:rPr lang="bg-BG" altLang="bg-BG" sz="2000" dirty="0" smtClean="0">
                <a:latin typeface="Times New Roman" panose="02020603050405020304" pitchFamily="18" charset="0"/>
              </a:rPr>
              <a:t> </a:t>
            </a:r>
            <a:r>
              <a:rPr lang="bg-BG" altLang="bg-BG" sz="2000" b="1" dirty="0" smtClean="0">
                <a:latin typeface="Times New Roman" panose="02020603050405020304" pitchFamily="18" charset="0"/>
              </a:rPr>
              <a:t>на</a:t>
            </a:r>
            <a:r>
              <a:rPr lang="bg-BG" altLang="bg-BG" sz="2000" dirty="0" smtClean="0">
                <a:latin typeface="Times New Roman" panose="02020603050405020304" pitchFamily="18" charset="0"/>
              </a:rPr>
              <a:t> </a:t>
            </a:r>
            <a:r>
              <a:rPr lang="en-US" altLang="bg-BG" sz="2000" b="1" dirty="0" smtClean="0">
                <a:latin typeface="Times New Roman" panose="02020603050405020304" pitchFamily="18" charset="0"/>
              </a:rPr>
              <a:t>68,3</a:t>
            </a:r>
            <a:r>
              <a:rPr lang="bg-BG" altLang="bg-BG" sz="2000" b="1" dirty="0" smtClean="0">
                <a:latin typeface="Times New Roman" panose="02020603050405020304" pitchFamily="18" charset="0"/>
              </a:rPr>
              <a:t> млн. лв., представляват 0,7% от общите разходи на ДОО и е </a:t>
            </a:r>
            <a:r>
              <a:rPr lang="en-AU" altLang="bg-BG" sz="2000" b="1" dirty="0" err="1" smtClean="0">
                <a:latin typeface="Times New Roman" panose="02020603050405020304" pitchFamily="18" charset="0"/>
              </a:rPr>
              <a:t>реализирана</a:t>
            </a:r>
            <a:r>
              <a:rPr lang="en-AU" altLang="bg-BG" sz="2000" b="1" dirty="0" smtClean="0">
                <a:latin typeface="Times New Roman" panose="02020603050405020304" pitchFamily="18" charset="0"/>
              </a:rPr>
              <a:t> </a:t>
            </a:r>
            <a:r>
              <a:rPr lang="en-AU" altLang="bg-BG" sz="2000" b="1" dirty="0" err="1" smtClean="0">
                <a:latin typeface="Times New Roman" panose="02020603050405020304" pitchFamily="18" charset="0"/>
              </a:rPr>
              <a:t>икономия</a:t>
            </a:r>
            <a:r>
              <a:rPr lang="en-AU" altLang="bg-BG" sz="2000" b="1" dirty="0" smtClean="0">
                <a:latin typeface="Times New Roman" panose="02020603050405020304" pitchFamily="18" charset="0"/>
              </a:rPr>
              <a:t> </a:t>
            </a:r>
            <a:r>
              <a:rPr lang="en-AU" altLang="bg-BG" sz="2000" b="1" dirty="0" err="1" smtClean="0">
                <a:latin typeface="Times New Roman" panose="02020603050405020304" pitchFamily="18" charset="0"/>
              </a:rPr>
              <a:t>от</a:t>
            </a:r>
            <a:r>
              <a:rPr lang="en-AU" altLang="bg-BG" sz="2000" b="1" dirty="0" smtClean="0">
                <a:latin typeface="Times New Roman" panose="02020603050405020304" pitchFamily="18" charset="0"/>
              </a:rPr>
              <a:t> </a:t>
            </a:r>
            <a:r>
              <a:rPr lang="en-US" altLang="bg-BG" sz="2000" b="1" dirty="0" smtClean="0">
                <a:latin typeface="Times New Roman" panose="02020603050405020304" pitchFamily="18" charset="0"/>
              </a:rPr>
              <a:t>9,7</a:t>
            </a:r>
            <a:r>
              <a:rPr lang="bg-BG" altLang="bg-BG" sz="2000" b="1" dirty="0" smtClean="0">
                <a:latin typeface="Times New Roman" panose="02020603050405020304" pitchFamily="18" charset="0"/>
              </a:rPr>
              <a:t>%.</a:t>
            </a:r>
          </a:p>
        </p:txBody>
      </p:sp>
      <p:pic>
        <p:nvPicPr>
          <p:cNvPr id="18437" name="Picture 5" descr="C:\Documents and Settings\Elka\My Documents\PISMA\BLANKI\CU\ДОКУМЕНТИ\Tzetno_s_NO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0"/>
            <a:ext cx="114300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713" y="762000"/>
            <a:ext cx="7140575" cy="485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4EA473-CDB6-42D3-997D-5EB873303F06}" type="slidenum">
              <a:rPr lang="bg-BG" altLang="bg-BG"/>
              <a:pPr>
                <a:defRPr/>
              </a:pPr>
              <a:t>14</a:t>
            </a:fld>
            <a:endParaRPr lang="bg-BG" altLang="bg-BG"/>
          </a:p>
        </p:txBody>
      </p:sp>
      <p:sp>
        <p:nvSpPr>
          <p:cNvPr id="184324" name="Rectangle 4"/>
          <p:cNvSpPr>
            <a:spLocks noChangeArrowheads="1"/>
          </p:cNvSpPr>
          <p:nvPr/>
        </p:nvSpPr>
        <p:spPr bwMode="auto">
          <a:xfrm>
            <a:off x="914400" y="0"/>
            <a:ext cx="7010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bg-BG" altLang="bg-BG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Получени трансфери от ДБ </a:t>
            </a:r>
          </a:p>
          <a:p>
            <a:pPr algn="ctr" eaLnBrk="1" hangingPunct="1">
              <a:defRPr/>
            </a:pPr>
            <a:r>
              <a:rPr lang="bg-BG" altLang="bg-BG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за социални плащания за 201</a:t>
            </a:r>
            <a:r>
              <a:rPr lang="en-US" altLang="bg-BG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  <a:r>
              <a:rPr lang="bg-BG" altLang="bg-BG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г.</a:t>
            </a:r>
            <a:endParaRPr lang="en-GB" altLang="bg-BG" sz="28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19460" name="Picture 5" descr="C:\Documents and Settings\Elka\My Documents\PISMA\BLANKI\CU\ДОКУМЕНТИ\Tzetno_s_NO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0"/>
            <a:ext cx="12192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8" y="935038"/>
            <a:ext cx="8589962" cy="584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787724-BC7D-4BEA-8A1D-3902E308A4EF}" type="slidenum">
              <a:rPr lang="bg-BG" altLang="bg-BG"/>
              <a:pPr>
                <a:defRPr/>
              </a:pPr>
              <a:t>15</a:t>
            </a:fld>
            <a:endParaRPr lang="bg-BG" altLang="bg-BG"/>
          </a:p>
        </p:txBody>
      </p:sp>
      <p:sp>
        <p:nvSpPr>
          <p:cNvPr id="199684" name="Rectangle 4"/>
          <p:cNvSpPr>
            <a:spLocks noGrp="1" noChangeArrowheads="1"/>
          </p:cNvSpPr>
          <p:nvPr>
            <p:ph type="title"/>
          </p:nvPr>
        </p:nvSpPr>
        <p:spPr>
          <a:xfrm>
            <a:off x="914400" y="381000"/>
            <a:ext cx="7162800" cy="685800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Предоставени трансфери от ДОО за 201</a:t>
            </a:r>
            <a:r>
              <a:rPr lang="en-US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6</a:t>
            </a:r>
            <a:r>
              <a:rPr lang="bg-BG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 г.</a:t>
            </a:r>
            <a:br>
              <a:rPr lang="bg-BG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</a:br>
            <a:endParaRPr lang="bg-BG" altLang="bg-BG" sz="28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pic>
        <p:nvPicPr>
          <p:cNvPr id="20484" name="Picture 5" descr="C:\Documents and Settings\Elka\My Documents\PISMA\BLANKI\CU\ДОКУМЕНТИ\Tzetno_s_NO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863600"/>
            <a:ext cx="8591550" cy="584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7E4426-97E2-4E2D-9492-C78858674BEF}" type="slidenum">
              <a:rPr lang="bg-BG" altLang="bg-BG"/>
              <a:pPr>
                <a:defRPr/>
              </a:pPr>
              <a:t>16</a:t>
            </a:fld>
            <a:endParaRPr lang="bg-BG" altLang="bg-BG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467600" cy="685800"/>
          </a:xfrm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bg-BG" altLang="bg-BG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Изпълнение на бюджета на ДОО по фондове 201</a:t>
            </a:r>
            <a:r>
              <a:rPr lang="en-US" altLang="bg-BG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6</a:t>
            </a:r>
            <a:r>
              <a:rPr lang="bg-BG" altLang="bg-BG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 г.</a:t>
            </a:r>
          </a:p>
        </p:txBody>
      </p:sp>
      <p:pic>
        <p:nvPicPr>
          <p:cNvPr id="21508" name="Picture 5" descr="C:\Documents and Settings\Elka\My Documents\PISMA\BLANKI\CU\ДОКУМЕНТИ\Tzetno_s_NO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720725"/>
            <a:ext cx="8629650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98BE0D-0615-44F6-B6C4-E1DDBFCB32DD}" type="slidenum">
              <a:rPr lang="bg-BG" altLang="bg-BG"/>
              <a:pPr>
                <a:defRPr/>
              </a:pPr>
              <a:t>17</a:t>
            </a:fld>
            <a:endParaRPr lang="bg-BG" altLang="bg-BG"/>
          </a:p>
        </p:txBody>
      </p:sp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467600" cy="685800"/>
          </a:xfrm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bg-BG" altLang="bg-BG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Финансово състояние на Учителския пенсионен фонд (</a:t>
            </a:r>
            <a:r>
              <a:rPr lang="bg-BG" altLang="bg-BG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УчПФ</a:t>
            </a:r>
            <a:r>
              <a:rPr lang="bg-BG" altLang="bg-BG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) за 201</a:t>
            </a:r>
            <a:r>
              <a:rPr lang="en-US" altLang="bg-BG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6</a:t>
            </a:r>
            <a:r>
              <a:rPr lang="bg-BG" altLang="bg-BG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 г.</a:t>
            </a:r>
          </a:p>
        </p:txBody>
      </p:sp>
      <p:pic>
        <p:nvPicPr>
          <p:cNvPr id="22532" name="Picture 5" descr="C:\Documents and Settings\Elka\My Documents\PISMA\BLANKI\CU\ДОКУМЕНТИ\Tzetno_s_NO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1104900" y="5284788"/>
            <a:ext cx="6934200" cy="1192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SzPct val="150000"/>
            </a:pPr>
            <a:r>
              <a:rPr lang="bg-BG" altLang="bg-BG" sz="1800">
                <a:latin typeface="Times New Roman" panose="02020603050405020304" pitchFamily="18" charset="0"/>
              </a:rPr>
              <a:t> Брой пенсии изплащани от УчПФ – </a:t>
            </a:r>
            <a:r>
              <a:rPr lang="en-US" altLang="bg-BG" sz="1800">
                <a:latin typeface="Times New Roman" panose="02020603050405020304" pitchFamily="18" charset="0"/>
              </a:rPr>
              <a:t>2 109</a:t>
            </a:r>
            <a:endParaRPr lang="bg-BG" altLang="bg-BG" sz="18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SzPct val="150000"/>
            </a:pPr>
            <a:r>
              <a:rPr lang="bg-BG" altLang="bg-BG" sz="1800">
                <a:latin typeface="Times New Roman" panose="02020603050405020304" pitchFamily="18" charset="0"/>
              </a:rPr>
              <a:t> Брой добавки изплащани от УчПФ – 2</a:t>
            </a:r>
            <a:r>
              <a:rPr lang="en-US" altLang="bg-BG" sz="1800">
                <a:latin typeface="Times New Roman" panose="02020603050405020304" pitchFamily="18" charset="0"/>
              </a:rPr>
              <a:t>2</a:t>
            </a:r>
            <a:r>
              <a:rPr lang="bg-BG" altLang="bg-BG" sz="1800">
                <a:latin typeface="Times New Roman" panose="02020603050405020304" pitchFamily="18" charset="0"/>
              </a:rPr>
              <a:t> </a:t>
            </a:r>
            <a:r>
              <a:rPr lang="en-US" altLang="bg-BG" sz="1800">
                <a:latin typeface="Times New Roman" panose="02020603050405020304" pitchFamily="18" charset="0"/>
              </a:rPr>
              <a:t>883</a:t>
            </a:r>
            <a:endParaRPr lang="bg-BG" altLang="bg-BG" sz="18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SzPct val="150000"/>
            </a:pPr>
            <a:r>
              <a:rPr lang="bg-BG" altLang="bg-BG" sz="1800">
                <a:latin typeface="Times New Roman" panose="02020603050405020304" pitchFamily="18" charset="0"/>
              </a:rPr>
              <a:t> Финансови активи на УчПФ към 31.12.201</a:t>
            </a:r>
            <a:r>
              <a:rPr lang="en-US" altLang="bg-BG" sz="1800">
                <a:latin typeface="Times New Roman" panose="02020603050405020304" pitchFamily="18" charset="0"/>
              </a:rPr>
              <a:t>6</a:t>
            </a:r>
            <a:r>
              <a:rPr lang="bg-BG" altLang="bg-BG" sz="1800">
                <a:latin typeface="Times New Roman" panose="02020603050405020304" pitchFamily="18" charset="0"/>
              </a:rPr>
              <a:t> г. – 4</a:t>
            </a:r>
            <a:r>
              <a:rPr lang="en-US" altLang="bg-BG" sz="1800">
                <a:latin typeface="Times New Roman" panose="02020603050405020304" pitchFamily="18" charset="0"/>
              </a:rPr>
              <a:t>61</a:t>
            </a:r>
            <a:r>
              <a:rPr lang="bg-BG" altLang="bg-BG" sz="1800">
                <a:latin typeface="Times New Roman" panose="02020603050405020304" pitchFamily="18" charset="0"/>
              </a:rPr>
              <a:t>,</a:t>
            </a:r>
            <a:r>
              <a:rPr lang="en-US" altLang="bg-BG" sz="1800">
                <a:latin typeface="Times New Roman" panose="02020603050405020304" pitchFamily="18" charset="0"/>
              </a:rPr>
              <a:t>7</a:t>
            </a:r>
            <a:r>
              <a:rPr lang="bg-BG" altLang="bg-BG" sz="1800">
                <a:latin typeface="Times New Roman" panose="02020603050405020304" pitchFamily="18" charset="0"/>
              </a:rPr>
              <a:t> млн. лв.</a:t>
            </a:r>
          </a:p>
        </p:txBody>
      </p:sp>
      <p:pic>
        <p:nvPicPr>
          <p:cNvPr id="22534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038" y="1144588"/>
            <a:ext cx="7273925" cy="414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AD4D08-7E63-43DC-9491-259D8340A541}" type="slidenum">
              <a:rPr lang="bg-BG" altLang="bg-BG"/>
              <a:pPr>
                <a:defRPr/>
              </a:pPr>
              <a:t>18</a:t>
            </a:fld>
            <a:endParaRPr lang="bg-BG" altLang="bg-BG"/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467600" cy="685800"/>
          </a:xfrm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bg-BG" altLang="bg-BG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Финансово състояние на фонд “Гарантирани вземания на работниците и служителите” за 201</a:t>
            </a:r>
            <a:r>
              <a:rPr lang="en-US" altLang="bg-BG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6</a:t>
            </a:r>
            <a:r>
              <a:rPr lang="bg-BG" altLang="bg-BG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 г.</a:t>
            </a:r>
          </a:p>
        </p:txBody>
      </p:sp>
      <p:pic>
        <p:nvPicPr>
          <p:cNvPr id="23556" name="Picture 5" descr="C:\Documents and Settings\Elka\My Documents\PISMA\BLANKI\CU\ДОКУМЕНТИ\Tzetno_s_NO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914400" y="5545138"/>
            <a:ext cx="7543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5400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SzPct val="150000"/>
              <a:buFontTx/>
              <a:buNone/>
            </a:pPr>
            <a:endParaRPr lang="bg-BG" altLang="bg-BG" sz="1800">
              <a:latin typeface="Times New Roman" panose="02020603050405020304" pitchFamily="18" charset="0"/>
            </a:endParaRPr>
          </a:p>
        </p:txBody>
      </p:sp>
      <p:pic>
        <p:nvPicPr>
          <p:cNvPr id="23558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331" y="1295400"/>
            <a:ext cx="6817338" cy="38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027113" y="5202840"/>
            <a:ext cx="7354887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marL="285750" indent="-285750" eaLnBrk="1" hangingPunct="1">
              <a:spcBef>
                <a:spcPts val="0"/>
              </a:spcBef>
              <a:buSzPct val="150000"/>
              <a:defRPr/>
            </a:pPr>
            <a:r>
              <a:rPr lang="bg-BG" altLang="bg-BG" sz="1700" dirty="0" smtClean="0">
                <a:latin typeface="Times New Roman" panose="02020603050405020304" pitchFamily="18" charset="0"/>
              </a:rPr>
              <a:t>Отчетените приходи са </a:t>
            </a:r>
            <a:r>
              <a:rPr lang="bg-BG" sz="1700" b="1" dirty="0" smtClean="0">
                <a:latin typeface="Times New Roman" panose="02020603050405020304" pitchFamily="18" charset="0"/>
              </a:rPr>
              <a:t>9 903,8 хил. лв.</a:t>
            </a:r>
            <a:r>
              <a:rPr lang="bg-BG" sz="1700" dirty="0" smtClean="0">
                <a:latin typeface="Times New Roman" panose="02020603050405020304" pitchFamily="18" charset="0"/>
              </a:rPr>
              <a:t>, при планирани 10 000,0 хил. лв. </a:t>
            </a:r>
          </a:p>
          <a:p>
            <a:pPr marL="285750" indent="-285750" eaLnBrk="1" hangingPunct="1">
              <a:spcBef>
                <a:spcPts val="300"/>
              </a:spcBef>
              <a:buSzPct val="150000"/>
              <a:defRPr/>
            </a:pPr>
            <a:r>
              <a:rPr lang="bg-BG" altLang="bg-BG" sz="1700" dirty="0" smtClean="0">
                <a:latin typeface="Times New Roman" panose="02020603050405020304" pitchFamily="18" charset="0"/>
              </a:rPr>
              <a:t>Отчетените разходи са </a:t>
            </a:r>
            <a:r>
              <a:rPr lang="bg-BG" sz="1700" b="1" dirty="0" smtClean="0">
                <a:latin typeface="Times New Roman" panose="02020603050405020304" pitchFamily="18" charset="0"/>
              </a:rPr>
              <a:t>2 059,8 хил. лв.</a:t>
            </a:r>
            <a:r>
              <a:rPr lang="bg-BG" altLang="bg-BG" sz="1700" dirty="0" smtClean="0">
                <a:latin typeface="Times New Roman" panose="02020603050405020304" pitchFamily="18" charset="0"/>
              </a:rPr>
              <a:t>, с 226,1 хил. лв. </a:t>
            </a:r>
            <a:r>
              <a:rPr lang="ru-RU" altLang="bg-BG" sz="1700" dirty="0" smtClean="0">
                <a:latin typeface="Times New Roman" panose="02020603050405020304" pitchFamily="18" charset="0"/>
              </a:rPr>
              <a:t>(</a:t>
            </a:r>
            <a:r>
              <a:rPr lang="bg-BG" altLang="bg-BG" sz="1700" dirty="0" smtClean="0">
                <a:latin typeface="Times New Roman" panose="02020603050405020304" pitchFamily="18" charset="0"/>
              </a:rPr>
              <a:t>12,3 на сто</a:t>
            </a:r>
            <a:r>
              <a:rPr lang="ru-RU" altLang="bg-BG" sz="1700" dirty="0" smtClean="0">
                <a:latin typeface="Times New Roman" panose="02020603050405020304" pitchFamily="18" charset="0"/>
              </a:rPr>
              <a:t>)</a:t>
            </a:r>
            <a:r>
              <a:rPr lang="bg-BG" altLang="bg-BG" sz="1700" dirty="0" smtClean="0">
                <a:latin typeface="Times New Roman" panose="02020603050405020304" pitchFamily="18" charset="0"/>
              </a:rPr>
              <a:t> повече от планираните</a:t>
            </a:r>
          </a:p>
          <a:p>
            <a:pPr marL="285750" indent="-285750" eaLnBrk="1" hangingPunct="1">
              <a:spcBef>
                <a:spcPts val="300"/>
              </a:spcBef>
              <a:buSzPct val="150000"/>
              <a:defRPr/>
            </a:pPr>
            <a:r>
              <a:rPr lang="bg-BG" altLang="bg-BG" sz="1700" dirty="0" smtClean="0">
                <a:latin typeface="Times New Roman" panose="02020603050405020304" pitchFamily="18" charset="0"/>
              </a:rPr>
              <a:t>Отчетеният </a:t>
            </a:r>
            <a:r>
              <a:rPr lang="bg-BG" altLang="bg-BG" sz="1700" dirty="0">
                <a:latin typeface="Times New Roman" panose="02020603050405020304" pitchFamily="18" charset="0"/>
              </a:rPr>
              <a:t>излишък</a:t>
            </a:r>
            <a:r>
              <a:rPr lang="bg-BG" sz="1700" dirty="0">
                <a:latin typeface="Times New Roman" panose="02020603050405020304" pitchFamily="18" charset="0"/>
              </a:rPr>
              <a:t> в края на годината е </a:t>
            </a:r>
            <a:r>
              <a:rPr lang="bg-BG" sz="1700" b="1" dirty="0">
                <a:latin typeface="Times New Roman" panose="02020603050405020304" pitchFamily="18" charset="0"/>
              </a:rPr>
              <a:t>7 844,0 хил. лв.</a:t>
            </a:r>
            <a:r>
              <a:rPr lang="bg-BG" sz="1700" dirty="0">
                <a:latin typeface="Times New Roman" panose="02020603050405020304" pitchFamily="18" charset="0"/>
              </a:rPr>
              <a:t>, с </a:t>
            </a:r>
            <a:r>
              <a:rPr lang="en-US" sz="1700" dirty="0" smtClean="0">
                <a:latin typeface="Times New Roman" panose="02020603050405020304" pitchFamily="18" charset="0"/>
              </a:rPr>
              <a:t>3</a:t>
            </a:r>
            <a:r>
              <a:rPr lang="bg-BG" sz="1700" dirty="0" smtClean="0">
                <a:latin typeface="Times New Roman" panose="02020603050405020304" pitchFamily="18" charset="0"/>
              </a:rPr>
              <a:t>2</a:t>
            </a:r>
            <a:r>
              <a:rPr lang="en-US" sz="1700" dirty="0" smtClean="0">
                <a:latin typeface="Times New Roman" panose="02020603050405020304" pitchFamily="18" charset="0"/>
              </a:rPr>
              <a:t>2,3</a:t>
            </a:r>
            <a:r>
              <a:rPr lang="bg-BG" altLang="bg-BG" sz="1700" dirty="0" smtClean="0">
                <a:latin typeface="Times New Roman" panose="02020603050405020304" pitchFamily="18" charset="0"/>
              </a:rPr>
              <a:t> </a:t>
            </a:r>
            <a:r>
              <a:rPr lang="bg-BG" altLang="bg-BG" sz="1700" dirty="0">
                <a:latin typeface="Times New Roman" panose="02020603050405020304" pitchFamily="18" charset="0"/>
              </a:rPr>
              <a:t>хил. лв. (</a:t>
            </a:r>
            <a:r>
              <a:rPr lang="en-US" sz="1700" dirty="0" smtClean="0">
                <a:latin typeface="Times New Roman" panose="02020603050405020304" pitchFamily="18" charset="0"/>
              </a:rPr>
              <a:t>3,9</a:t>
            </a:r>
            <a:r>
              <a:rPr lang="bg-BG" sz="1700" dirty="0" smtClean="0">
                <a:latin typeface="Times New Roman" panose="02020603050405020304" pitchFamily="18" charset="0"/>
              </a:rPr>
              <a:t> </a:t>
            </a:r>
            <a:r>
              <a:rPr lang="bg-BG" sz="1700" dirty="0">
                <a:latin typeface="Times New Roman" panose="02020603050405020304" pitchFamily="18" charset="0"/>
              </a:rPr>
              <a:t>на </a:t>
            </a:r>
            <a:r>
              <a:rPr lang="bg-BG" sz="1700" dirty="0" smtClean="0">
                <a:latin typeface="Times New Roman" panose="02020603050405020304" pitchFamily="18" charset="0"/>
              </a:rPr>
              <a:t>сто</a:t>
            </a:r>
            <a:r>
              <a:rPr lang="bg-BG" sz="1700" dirty="0">
                <a:latin typeface="Times New Roman" panose="02020603050405020304" pitchFamily="18" charset="0"/>
              </a:rPr>
              <a:t>)</a:t>
            </a:r>
            <a:r>
              <a:rPr lang="en-US" sz="1700" dirty="0" smtClean="0">
                <a:latin typeface="Times New Roman" panose="02020603050405020304" pitchFamily="18" charset="0"/>
              </a:rPr>
              <a:t> </a:t>
            </a:r>
            <a:r>
              <a:rPr lang="bg-BG" sz="1700" dirty="0" smtClean="0">
                <a:latin typeface="Times New Roman" panose="02020603050405020304" pitchFamily="18" charset="0"/>
              </a:rPr>
              <a:t>по-малък </a:t>
            </a:r>
            <a:r>
              <a:rPr lang="bg-BG" sz="1700" dirty="0">
                <a:latin typeface="Times New Roman" panose="02020603050405020304" pitchFamily="18" charset="0"/>
              </a:rPr>
              <a:t>от планирания</a:t>
            </a:r>
            <a:r>
              <a:rPr lang="bg-BG" sz="1700" dirty="0" smtClean="0">
                <a:latin typeface="Times New Roman" panose="02020603050405020304" pitchFamily="18" charset="0"/>
              </a:rPr>
              <a:t>.</a:t>
            </a:r>
            <a:endParaRPr lang="bg-BG" altLang="bg-BG" sz="1700" dirty="0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F55F24-B3E2-4032-A030-B25CE7002859}" type="slidenum">
              <a:rPr lang="bg-BG" altLang="bg-BG"/>
              <a:pPr>
                <a:defRPr/>
              </a:pPr>
              <a:t>19</a:t>
            </a:fld>
            <a:endParaRPr lang="bg-BG" altLang="bg-BG"/>
          </a:p>
        </p:txBody>
      </p:sp>
      <p:sp>
        <p:nvSpPr>
          <p:cNvPr id="24579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C97AEA93-4484-44E9-982E-7D3578B5F987}" type="slidenum">
              <a:rPr lang="en-US" altLang="bg-BG" sz="1200">
                <a:cs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en-US" altLang="bg-BG" sz="1200">
              <a:cs typeface="Arial" panose="020B0604020202020204" pitchFamily="34" charset="0"/>
            </a:endParaRPr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2362200"/>
            <a:ext cx="6400800" cy="1295400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bg-BG" sz="3600" i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Благодаря за вниманието!</a:t>
            </a:r>
            <a:endParaRPr lang="en-GB" altLang="bg-BG" sz="3600" i="1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pic>
        <p:nvPicPr>
          <p:cNvPr id="24581" name="Picture 5" descr="C:\Documents and Settings\Elka\My Documents\PISMA\BLANKI\CU\ДОКУМЕНТИ\Tzetno_s_NO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0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2" name="Rectangle 8"/>
          <p:cNvSpPr>
            <a:spLocks noChangeArrowheads="1"/>
          </p:cNvSpPr>
          <p:nvPr/>
        </p:nvSpPr>
        <p:spPr bwMode="auto">
          <a:xfrm>
            <a:off x="4469579" y="5105400"/>
            <a:ext cx="438549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bg-BG" altLang="bg-BG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ВЕСЕЛА КАРАИВАНОВА-НАЧЕВА </a:t>
            </a:r>
            <a:endParaRPr lang="bg-BG" altLang="bg-BG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bg-BG" altLang="bg-BG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ПОДУПРАВИТЕЛ</a:t>
            </a:r>
            <a:endParaRPr lang="bg-BG" altLang="bg-BG" sz="2000" b="1" i="1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6D559-DFC1-4548-9351-4C7A01F2F3DD}" type="slidenum">
              <a:rPr lang="bg-BG" altLang="bg-BG"/>
              <a:pPr>
                <a:defRPr/>
              </a:pPr>
              <a:t>2</a:t>
            </a:fld>
            <a:endParaRPr lang="bg-BG" altLang="bg-BG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086600" cy="990600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Политики, реализирани с КБДОО 20</a:t>
            </a:r>
            <a:r>
              <a:rPr lang="en-US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1</a:t>
            </a:r>
            <a:r>
              <a:rPr lang="bg-BG" altLang="bg-BG" sz="2800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6</a:t>
            </a:r>
            <a:r>
              <a:rPr lang="en-US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bg-BG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г. - приходи</a:t>
            </a:r>
            <a:endParaRPr lang="en-US" altLang="bg-BG" sz="28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077200" cy="5029200"/>
          </a:xfrm>
          <a:ln>
            <a:miter lim="800000"/>
            <a:headEnd/>
            <a:tailEnd/>
          </a:ln>
        </p:spPr>
        <p:txBody>
          <a:bodyPr/>
          <a:lstStyle/>
          <a:p>
            <a:pPr marL="0" indent="0" algn="just" eaLnBrk="1" hangingPunct="1">
              <a:lnSpc>
                <a:spcPct val="80000"/>
              </a:lnSpc>
              <a:buSzPct val="130000"/>
              <a:buFontTx/>
              <a:buNone/>
              <a:defRPr/>
            </a:pPr>
            <a:endParaRPr lang="ru-RU" altLang="bg-BG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bg-BG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Със </a:t>
            </a:r>
            <a:r>
              <a:rPr 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Закона за изменение и допълнение на КСО (</a:t>
            </a:r>
            <a:r>
              <a:rPr lang="bg-BG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обн</a:t>
            </a:r>
            <a:r>
              <a:rPr 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ДВ, бр. 61 от 2015 г.) се </a:t>
            </a:r>
            <a:r>
              <a:rPr lang="bg-BG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въведоха </a:t>
            </a:r>
            <a:r>
              <a:rPr 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промени във фондовата организация на социалното </a:t>
            </a:r>
            <a:r>
              <a:rPr lang="bg-BG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осигуряване:</a:t>
            </a:r>
          </a:p>
          <a:p>
            <a:pPr marL="804863">
              <a:buClrTx/>
              <a:buFont typeface="Symbol" panose="05050102010706020507" pitchFamily="18" charset="2"/>
              <a:buChar char=""/>
              <a:defRPr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създаде 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 фонд „Пенсии за лицата по чл. 69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“;</a:t>
            </a:r>
          </a:p>
          <a:p>
            <a:pPr marL="804863" lvl="1" indent="-342000" algn="just">
              <a:defRPr/>
            </a:pP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въведе се право на свободен избор за промяна на осигуряване между фондовете за допълнително задължително пенсионно осигуряване и фондовете „Пенсии“ и „Пенсии за лицата 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b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чл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69“ на ДОО;</a:t>
            </a:r>
          </a:p>
          <a:p>
            <a:pPr marL="806400" lvl="1" indent="-342000" algn="just">
              <a:defRPr/>
            </a:pP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отпадна участието на държавата във финансирането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фонд „Пенсии“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чрез 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 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12 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сто върху сбора от осигурителните доходи 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всички осигурени лица.</a:t>
            </a:r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buSzPct val="130000"/>
              <a:buFontTx/>
              <a:buNone/>
              <a:defRPr/>
            </a:pPr>
            <a:endParaRPr lang="ru-RU" altLang="bg-BG" sz="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3" name="Picture 5" descr="C:\Documents and Settings\Elka\My Documents\PISMA\BLANKI\CU\ДОКУМЕНТИ\Tzetno_s_NO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5DC3ED-642F-4FC5-A39C-297CCF0764C2}" type="slidenum">
              <a:rPr lang="bg-BG" altLang="bg-BG"/>
              <a:pPr>
                <a:defRPr/>
              </a:pPr>
              <a:t>3</a:t>
            </a:fld>
            <a:endParaRPr lang="bg-BG" altLang="bg-BG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086600" cy="990600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Политики, реализирани с КБДОО 20</a:t>
            </a:r>
            <a:r>
              <a:rPr lang="en-US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1</a:t>
            </a:r>
            <a:r>
              <a:rPr lang="bg-BG" altLang="bg-BG" sz="2800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6</a:t>
            </a:r>
            <a:r>
              <a:rPr lang="en-US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bg-BG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г. - приходи</a:t>
            </a:r>
            <a:endParaRPr lang="en-US" altLang="bg-BG" sz="28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305800" cy="5029200"/>
          </a:xfrm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92B88C"/>
                </a:solidFill>
              </a14:hiddenFill>
            </a:ext>
          </a:extLst>
        </p:spPr>
        <p:txBody>
          <a:bodyPr/>
          <a:lstStyle/>
          <a:p>
            <a:pPr marL="0" indent="0" algn="just" eaLnBrk="1" hangingPunct="1">
              <a:lnSpc>
                <a:spcPct val="80000"/>
              </a:lnSpc>
              <a:buSzPct val="130000"/>
              <a:buFontTx/>
              <a:buNone/>
              <a:defRPr/>
            </a:pPr>
            <a:endParaRPr lang="ru-RU" altLang="bg-BG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spcBef>
                <a:spcPts val="0"/>
              </a:spcBef>
              <a:buSzPct val="130000"/>
              <a:defRPr/>
            </a:pPr>
            <a:r>
              <a:rPr lang="ru-RU" altLang="bg-BG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Запазиха се размерите и съотношенията на осигурителните вноски за фондовете на ДОО</a:t>
            </a:r>
            <a:r>
              <a:rPr lang="en-US" altLang="bg-BG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bg-BG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нивата от 201</a:t>
            </a:r>
            <a:r>
              <a:rPr lang="en-US" altLang="bg-BG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altLang="bg-BG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г.</a:t>
            </a:r>
            <a:endParaRPr lang="en-US" altLang="bg-BG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spcBef>
                <a:spcPts val="0"/>
              </a:spcBef>
              <a:buSzPct val="130000"/>
              <a:defRPr/>
            </a:pPr>
            <a:endParaRPr lang="ru-RU" altLang="bg-BG" sz="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  <a:buSzPct val="130000"/>
              <a:defRPr/>
            </a:pPr>
            <a:r>
              <a:rPr lang="ru-RU" alt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Повишиха се минималните осигурителни прагове по основни икономически дейности и групи професии с</a:t>
            </a:r>
            <a:r>
              <a:rPr lang="ru-RU" altLang="bg-BG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bg-BG" sz="2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8,6</a:t>
            </a:r>
            <a:r>
              <a:rPr lang="ru-RU" altLang="bg-BG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сто спрямо </a:t>
            </a:r>
            <a:r>
              <a:rPr lang="en-US" altLang="bg-BG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altLang="bg-BG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en-US" alt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alt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</a:t>
            </a:r>
            <a:r>
              <a:rPr lang="ru-RU" altLang="bg-BG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bg-BG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  <a:buSzPct val="130000"/>
              <a:defRPr/>
            </a:pPr>
            <a:endParaRPr lang="ru-RU" altLang="bg-BG" sz="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spcBef>
                <a:spcPts val="0"/>
              </a:spcBef>
              <a:buSzPct val="130000"/>
              <a:defRPr/>
            </a:pPr>
            <a:r>
              <a:rPr lang="bg-BG" altLang="bg-BG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Запази </a:t>
            </a:r>
            <a:r>
              <a:rPr lang="bg-BG" alt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 максималният месечен осигурителен  доход  за всички осигурени  лица на 2600 лв. </a:t>
            </a:r>
            <a:endParaRPr lang="en-US" altLang="bg-BG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buSzPct val="130000"/>
              <a:buFontTx/>
              <a:buNone/>
              <a:defRPr/>
            </a:pPr>
            <a:endParaRPr lang="ru-RU" altLang="bg-BG" sz="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SzPct val="130000"/>
              <a:defRPr/>
            </a:pPr>
            <a:r>
              <a:rPr lang="ru-RU" altLang="bg-BG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Запази се </a:t>
            </a:r>
            <a:r>
              <a:rPr lang="ru-RU" alt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минималният осигурителен доход </a:t>
            </a:r>
            <a:r>
              <a:rPr lang="ru-RU" altLang="bg-BG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altLang="bg-BG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bg-BG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самоосигуряващите </a:t>
            </a:r>
            <a:r>
              <a:rPr lang="ru-RU" alt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 лица, диференциран спрямо облагаемия им доход за 2014</a:t>
            </a:r>
            <a:r>
              <a:rPr lang="en-US" alt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съответно на 420 лв., 450 лв., 500 лв. и 550 лв.</a:t>
            </a:r>
          </a:p>
          <a:p>
            <a:pPr algn="just" eaLnBrk="1" hangingPunct="1">
              <a:lnSpc>
                <a:spcPct val="80000"/>
              </a:lnSpc>
              <a:buSzPct val="130000"/>
              <a:buFontTx/>
              <a:buNone/>
              <a:defRPr/>
            </a:pPr>
            <a:endParaRPr lang="ru-RU" altLang="bg-BG" sz="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buSzPct val="130000"/>
              <a:defRPr/>
            </a:pPr>
            <a:r>
              <a:rPr lang="bg-BG" alt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Запази</a:t>
            </a:r>
            <a:r>
              <a:rPr lang="ru-RU" alt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 минималният осигурителен доход за регистрираните земеделски стопани и тютюнопроизводители на 300 лв.</a:t>
            </a:r>
          </a:p>
          <a:p>
            <a:pPr algn="just" eaLnBrk="1" hangingPunct="1">
              <a:lnSpc>
                <a:spcPct val="80000"/>
              </a:lnSpc>
              <a:buSzPct val="130000"/>
              <a:buFontTx/>
              <a:buNone/>
              <a:defRPr/>
            </a:pPr>
            <a:endParaRPr lang="ru-RU" altLang="bg-BG" sz="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7" name="Picture 5" descr="C:\Documents and Settings\Elka\My Documents\PISMA\BLANKI\CU\ДОКУМЕНТИ\Tzetno_s_NO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CE20A-3908-4F4B-BC49-41D8D00F5252}" type="slidenum">
              <a:rPr lang="bg-BG" altLang="bg-BG"/>
              <a:pPr>
                <a:defRPr/>
              </a:pPr>
              <a:t>4</a:t>
            </a:fld>
            <a:endParaRPr lang="bg-BG" altLang="bg-BG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543800" cy="1066800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bg-BG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Политики, реализирани чрез КБДОО 2016 г. - разходи</a:t>
            </a:r>
            <a:endParaRPr lang="en-US" altLang="bg-BG" sz="32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7924800" cy="556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92B88C"/>
                </a:solidFill>
              </a14:hiddenFill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  <a:buSzPct val="130000"/>
              <a:buFont typeface="Wingdings" panose="05000000000000000000" pitchFamily="2" charset="2"/>
              <a:buNone/>
            </a:pPr>
            <a:r>
              <a:rPr lang="bg-BG" altLang="bg-BG" sz="2000" b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Пенсии</a:t>
            </a:r>
          </a:p>
          <a:p>
            <a:pPr eaLnBrk="1" hangingPunct="1">
              <a:lnSpc>
                <a:spcPct val="80000"/>
              </a:lnSpc>
              <a:buSzPct val="130000"/>
              <a:buFont typeface="Wingdings" panose="05000000000000000000" pitchFamily="2" charset="2"/>
              <a:buNone/>
            </a:pPr>
            <a:endParaRPr lang="bg-BG" altLang="bg-BG" sz="1100" b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SzPct val="130000"/>
            </a:pPr>
            <a:r>
              <a:rPr lang="ru-RU" altLang="bg-BG" sz="1800" b="1" smtClean="0">
                <a:effectLst/>
                <a:latin typeface="Times New Roman" panose="02020603050405020304" pitchFamily="18" charset="0"/>
              </a:rPr>
              <a:t>Необходимата възраст за придобиване право на пенсия за ОСВ по</a:t>
            </a:r>
            <a:br>
              <a:rPr lang="ru-RU" altLang="bg-BG" sz="1800" b="1" smtClean="0">
                <a:effectLst/>
                <a:latin typeface="Times New Roman" panose="02020603050405020304" pitchFamily="18" charset="0"/>
              </a:rPr>
            </a:br>
            <a:r>
              <a:rPr lang="ru-RU" altLang="bg-BG" sz="1800" b="1" smtClean="0">
                <a:effectLst/>
                <a:latin typeface="Times New Roman" panose="02020603050405020304" pitchFamily="18" charset="0"/>
              </a:rPr>
              <a:t>чл. 68, ал.</a:t>
            </a:r>
            <a:r>
              <a:rPr lang="en-US" altLang="bg-BG" sz="1800" b="1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altLang="bg-BG" sz="1800" b="1" smtClean="0">
                <a:effectLst/>
                <a:latin typeface="Times New Roman" panose="02020603050405020304" pitchFamily="18" charset="0"/>
              </a:rPr>
              <a:t>1 от КСО се увеличи </a:t>
            </a:r>
            <a:r>
              <a:rPr lang="bg-BG" altLang="bg-BG" sz="1800" b="1" smtClean="0">
                <a:effectLst/>
                <a:latin typeface="Times New Roman" panose="02020603050405020304" pitchFamily="18" charset="0"/>
              </a:rPr>
              <a:t>с 2 месеца спрямо </a:t>
            </a:r>
            <a:r>
              <a:rPr lang="ru-RU" altLang="bg-BG" sz="1800" b="1" smtClean="0">
                <a:effectLst/>
                <a:latin typeface="Times New Roman" panose="02020603050405020304" pitchFamily="18" charset="0"/>
              </a:rPr>
              <a:t>от 2015 г.</a:t>
            </a:r>
            <a:r>
              <a:rPr lang="en-US" altLang="bg-BG" sz="1800" b="1" smtClean="0">
                <a:effectLst/>
                <a:latin typeface="Times New Roman" panose="02020603050405020304" pitchFamily="18" charset="0"/>
              </a:rPr>
              <a:t> - </a:t>
            </a:r>
            <a:r>
              <a:rPr lang="ru-RU" altLang="bg-BG" sz="1800" b="1" smtClean="0">
                <a:effectLst/>
                <a:latin typeface="Times New Roman" panose="02020603050405020304" pitchFamily="18" charset="0"/>
              </a:rPr>
              <a:t>63 години и 10 месеца за мъжете и 60 години и 10 месеца за жените</a:t>
            </a:r>
            <a:r>
              <a:rPr lang="en-US" altLang="bg-BG" sz="1800" b="1" smtClean="0">
                <a:effectLst/>
                <a:latin typeface="Times New Roman" panose="02020603050405020304" pitchFamily="18" charset="0"/>
              </a:rPr>
              <a:t>.</a:t>
            </a:r>
            <a:endParaRPr lang="bg-BG" altLang="bg-BG" sz="1800" b="1" smtClean="0">
              <a:effectLst/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SzPct val="130000"/>
            </a:pPr>
            <a:r>
              <a:rPr lang="bg-BG" altLang="bg-BG" sz="1800" b="1" smtClean="0">
                <a:effectLst/>
                <a:latin typeface="Times New Roman" panose="02020603050405020304" pitchFamily="18" charset="0"/>
              </a:rPr>
              <a:t>Н</a:t>
            </a:r>
            <a:r>
              <a:rPr lang="ru-RU" altLang="bg-BG" sz="1800" b="1" smtClean="0">
                <a:effectLst/>
                <a:latin typeface="Times New Roman" panose="02020603050405020304" pitchFamily="18" charset="0"/>
              </a:rPr>
              <a:t>еобходимият осигурителен стаж за придобиване право на пенсия за ОСВ по чл. 68, ал.</a:t>
            </a:r>
            <a:r>
              <a:rPr lang="en-US" altLang="bg-BG" sz="1800" b="1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altLang="bg-BG" sz="1800" b="1" smtClean="0">
                <a:effectLst/>
                <a:latin typeface="Times New Roman" panose="02020603050405020304" pitchFamily="18" charset="0"/>
              </a:rPr>
              <a:t>2 от КСО се </a:t>
            </a:r>
            <a:r>
              <a:rPr lang="bg-BG" altLang="bg-BG" sz="1800" b="1" smtClean="0">
                <a:effectLst/>
                <a:latin typeface="Times New Roman" panose="02020603050405020304" pitchFamily="18" charset="0"/>
              </a:rPr>
              <a:t>увеличи с 2 месеца </a:t>
            </a:r>
            <a:r>
              <a:rPr lang="en-US" altLang="bg-BG" sz="1800" b="1" smtClean="0">
                <a:effectLst/>
                <a:latin typeface="Times New Roman" panose="02020603050405020304" pitchFamily="18" charset="0"/>
              </a:rPr>
              <a:t>-</a:t>
            </a:r>
            <a:r>
              <a:rPr lang="ru-RU" altLang="bg-BG" sz="1800" b="1" smtClean="0">
                <a:effectLst/>
                <a:latin typeface="Times New Roman" panose="02020603050405020304" pitchFamily="18" charset="0"/>
              </a:rPr>
              <a:t> 38 години и</a:t>
            </a:r>
            <a:br>
              <a:rPr lang="ru-RU" altLang="bg-BG" sz="1800" b="1" smtClean="0">
                <a:effectLst/>
                <a:latin typeface="Times New Roman" panose="02020603050405020304" pitchFamily="18" charset="0"/>
              </a:rPr>
            </a:br>
            <a:r>
              <a:rPr lang="ru-RU" altLang="bg-BG" sz="1800" b="1" smtClean="0">
                <a:effectLst/>
                <a:latin typeface="Times New Roman" panose="02020603050405020304" pitchFamily="18" charset="0"/>
              </a:rPr>
              <a:t>2 месеца за мъжете и 35 години и 2 месеца за жените</a:t>
            </a:r>
            <a:r>
              <a:rPr lang="en-US" altLang="bg-BG" sz="1800" b="1" smtClean="0">
                <a:effectLst/>
                <a:latin typeface="Times New Roman" panose="02020603050405020304" pitchFamily="18" charset="0"/>
              </a:rPr>
              <a:t>.</a:t>
            </a:r>
            <a:endParaRPr lang="ru-RU" altLang="bg-BG" sz="1800" b="1" smtClean="0">
              <a:effectLst/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SzPct val="130000"/>
            </a:pPr>
            <a:r>
              <a:rPr lang="ru-RU" altLang="bg-BG" sz="1800" b="1" smtClean="0">
                <a:effectLst/>
                <a:latin typeface="Times New Roman" panose="02020603050405020304" pitchFamily="18" charset="0"/>
              </a:rPr>
              <a:t>Необходимите възраст и стаж за придобиване право на пенсия за ОСВ при непълен стаж  по чл. 68, ал.</a:t>
            </a:r>
            <a:r>
              <a:rPr lang="en-US" altLang="bg-BG" sz="1800" b="1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altLang="bg-BG" sz="1800" b="1" smtClean="0">
                <a:effectLst/>
                <a:latin typeface="Times New Roman" panose="02020603050405020304" pitchFamily="18" charset="0"/>
              </a:rPr>
              <a:t>3 се увеличи с 2 месеца </a:t>
            </a:r>
            <a:r>
              <a:rPr lang="en-US" altLang="bg-BG" sz="1800" b="1" smtClean="0">
                <a:effectLst/>
                <a:latin typeface="Times New Roman" panose="02020603050405020304" pitchFamily="18" charset="0"/>
              </a:rPr>
              <a:t>-</a:t>
            </a:r>
            <a:r>
              <a:rPr lang="ru-RU" altLang="bg-BG" sz="1800" b="1" smtClean="0">
                <a:effectLst/>
                <a:latin typeface="Times New Roman" panose="02020603050405020304" pitchFamily="18" charset="0"/>
              </a:rPr>
              <a:t> 65 години и</a:t>
            </a:r>
            <a:br>
              <a:rPr lang="ru-RU" altLang="bg-BG" sz="1800" b="1" smtClean="0">
                <a:effectLst/>
                <a:latin typeface="Times New Roman" panose="02020603050405020304" pitchFamily="18" charset="0"/>
              </a:rPr>
            </a:br>
            <a:r>
              <a:rPr lang="ru-RU" altLang="bg-BG" sz="1800" b="1" smtClean="0">
                <a:effectLst/>
                <a:latin typeface="Times New Roman" panose="02020603050405020304" pitchFamily="18" charset="0"/>
              </a:rPr>
              <a:t>10 месеца и за двата пола.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SzPct val="130000"/>
            </a:pPr>
            <a:r>
              <a:rPr lang="bg-BG" altLang="bg-BG" sz="1800" b="1" smtClean="0">
                <a:effectLst/>
                <a:latin typeface="Times New Roman" panose="02020603050405020304" pitchFamily="18" charset="0"/>
              </a:rPr>
              <a:t>Въведе се минимална възраст за пенсиониране на лицата по </a:t>
            </a:r>
            <a:br>
              <a:rPr lang="bg-BG" altLang="bg-BG" sz="1800" b="1" smtClean="0">
                <a:effectLst/>
                <a:latin typeface="Times New Roman" panose="02020603050405020304" pitchFamily="18" charset="0"/>
              </a:rPr>
            </a:br>
            <a:r>
              <a:rPr lang="bg-BG" altLang="bg-BG" sz="1800" b="1" smtClean="0">
                <a:effectLst/>
                <a:latin typeface="Times New Roman" panose="02020603050405020304" pitchFamily="18" charset="0"/>
              </a:rPr>
              <a:t>чл. 69 от КСО - </a:t>
            </a:r>
            <a:r>
              <a:rPr lang="ru-RU" altLang="bg-BG" sz="1800" b="1" smtClean="0">
                <a:effectLst/>
                <a:latin typeface="Times New Roman" panose="02020603050405020304" pitchFamily="18" charset="0"/>
              </a:rPr>
              <a:t>52 години и 10 месеца;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SzPct val="130000"/>
            </a:pPr>
            <a:r>
              <a:rPr lang="bg-BG" altLang="bg-BG" sz="1800" b="1" smtClean="0">
                <a:effectLst/>
                <a:latin typeface="Times New Roman" panose="02020603050405020304" pitchFamily="18" charset="0"/>
              </a:rPr>
              <a:t>Въведе се възможност за отпускане на пенсия за осигурителен стаж и възраст в намален размер на лицата, на които не им достигат до</a:t>
            </a:r>
            <a:br>
              <a:rPr lang="bg-BG" altLang="bg-BG" sz="1800" b="1" smtClean="0">
                <a:effectLst/>
                <a:latin typeface="Times New Roman" panose="02020603050405020304" pitchFamily="18" charset="0"/>
              </a:rPr>
            </a:br>
            <a:r>
              <a:rPr lang="bg-BG" altLang="bg-BG" sz="1800" b="1" smtClean="0">
                <a:effectLst/>
                <a:latin typeface="Times New Roman" panose="02020603050405020304" pitchFamily="18" charset="0"/>
              </a:rPr>
              <a:t>12 месеца възраст, но имат необходимия осигурителен стаж, като пенсията им се намалява пожизнено с 0,4 на сто за всеки недостигащ месец (чл. 68а от КСО);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SzPct val="130000"/>
            </a:pPr>
            <a:r>
              <a:rPr lang="ru-RU" altLang="bg-BG" sz="1800" b="1" smtClean="0">
                <a:effectLst/>
                <a:latin typeface="Times New Roman" panose="02020603050405020304" pitchFamily="18" charset="0"/>
              </a:rPr>
              <a:t>Пенсиите за трудова дейност се осъвремениха с 2,6 на сто от 1 юли.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SzPct val="130000"/>
            </a:pPr>
            <a:r>
              <a:rPr lang="ru-RU" altLang="bg-BG" sz="1800" b="1" smtClean="0">
                <a:effectLst/>
                <a:latin typeface="Times New Roman" panose="02020603050405020304" pitchFamily="18" charset="0"/>
              </a:rPr>
              <a:t>Минималният размер на пенсията за осигурителен стаж и възраст се увеличи от 157,44 на 161,38 лв. от 1 юли. 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SzPct val="130000"/>
            </a:pPr>
            <a:r>
              <a:rPr lang="ru-RU" altLang="bg-BG" sz="1800" b="1" smtClean="0">
                <a:effectLst/>
                <a:latin typeface="Times New Roman" panose="02020603050405020304" pitchFamily="18" charset="0"/>
              </a:rPr>
              <a:t>Максималният размер на получаваните една или повече пенсии се запази на нивото от 2015 г. на 910,00 лв.</a:t>
            </a:r>
          </a:p>
        </p:txBody>
      </p:sp>
      <p:pic>
        <p:nvPicPr>
          <p:cNvPr id="9221" name="Picture 5" descr="C:\Documents and Settings\Elka\My Documents\PISMA\BLANKI\CU\ДОКУМЕНТИ\Tzetno_s_NO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0"/>
            <a:ext cx="1066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A5C1B-0E4D-4155-83C0-9138FFE635FA}" type="slidenum">
              <a:rPr lang="bg-BG" altLang="bg-BG"/>
              <a:pPr>
                <a:defRPr/>
              </a:pPr>
              <a:t>5</a:t>
            </a:fld>
            <a:endParaRPr lang="bg-BG" altLang="bg-BG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620000" cy="1066800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Политики, реализирани чрез КБДОО 2016 г. - разходи</a:t>
            </a:r>
            <a:endParaRPr lang="en-US" altLang="bg-BG" sz="28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305800" cy="5181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92B88C"/>
                </a:solidFill>
              </a14:hiddenFill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  <a:buSzPct val="130000"/>
              <a:buFont typeface="Wingdings" panose="05000000000000000000" pitchFamily="2" charset="2"/>
              <a:buNone/>
            </a:pPr>
            <a:r>
              <a:rPr lang="bg-BG" altLang="bg-BG" sz="2000" b="1" dirty="0" smtClean="0">
                <a:effectLst/>
                <a:latin typeface="Times New Roman" panose="02020603050405020304" pitchFamily="18" charset="0"/>
              </a:rPr>
              <a:t>Краткосрочни обезщетения и помощи</a:t>
            </a:r>
          </a:p>
          <a:p>
            <a:pPr algn="just" eaLnBrk="1" hangingPunct="1">
              <a:lnSpc>
                <a:spcPct val="80000"/>
              </a:lnSpc>
              <a:buSzPct val="130000"/>
              <a:buFont typeface="Wingdings" panose="05000000000000000000" pitchFamily="2" charset="2"/>
              <a:buNone/>
            </a:pPr>
            <a:endParaRPr lang="bg-BG" altLang="bg-BG" sz="1100" b="1" dirty="0" smtClean="0">
              <a:effectLst/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buSzPct val="130000"/>
            </a:pPr>
            <a:r>
              <a:rPr lang="bg-BG" altLang="bg-BG" sz="2000" b="1" dirty="0" smtClean="0">
                <a:effectLst/>
                <a:latin typeface="Times New Roman" panose="02020603050405020304" pitchFamily="18" charset="0"/>
              </a:rPr>
              <a:t>Запази се нормативът за продължителността на отпуска при бременност и раждане от 410 календарни дни</a:t>
            </a:r>
            <a:r>
              <a:rPr lang="bg-BG" altLang="bg-BG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bg-BG" altLang="bg-BG" sz="2000" b="1" dirty="0" smtClean="0">
              <a:effectLst/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spcBef>
                <a:spcPts val="800"/>
              </a:spcBef>
              <a:buSzPct val="130000"/>
            </a:pPr>
            <a:r>
              <a:rPr lang="bg-BG" altLang="bg-BG" sz="2000" b="1" dirty="0" smtClean="0">
                <a:effectLst/>
                <a:latin typeface="Times New Roman" panose="02020603050405020304" pitchFamily="18" charset="0"/>
              </a:rPr>
              <a:t>Запази се нормативът на месечно парично обезщетение за отглеждане на малко дете на 340 </a:t>
            </a:r>
            <a:r>
              <a:rPr lang="bg-BG" altLang="bg-BG" sz="2000" b="1" dirty="0" err="1" smtClean="0">
                <a:effectLst/>
                <a:latin typeface="Times New Roman" panose="02020603050405020304" pitchFamily="18" charset="0"/>
              </a:rPr>
              <a:t>лв</a:t>
            </a:r>
            <a:r>
              <a:rPr lang="en-US" altLang="bg-BG" sz="2000" b="1" dirty="0" smtClean="0">
                <a:effectLst/>
                <a:latin typeface="Times New Roman" panose="02020603050405020304" pitchFamily="18" charset="0"/>
              </a:rPr>
              <a:t>. </a:t>
            </a:r>
            <a:endParaRPr lang="bg-BG" altLang="bg-BG" sz="2000" b="1" dirty="0" smtClean="0">
              <a:effectLst/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spcBef>
                <a:spcPts val="800"/>
              </a:spcBef>
              <a:buSzPct val="130000"/>
            </a:pPr>
            <a:r>
              <a:rPr lang="bg-BG" altLang="bg-BG" sz="2000" b="1" dirty="0" smtClean="0">
                <a:effectLst/>
                <a:latin typeface="Times New Roman" panose="02020603050405020304" pitchFamily="18" charset="0"/>
              </a:rPr>
              <a:t>Запази се режимът на изплащане на п</a:t>
            </a:r>
            <a:r>
              <a:rPr lang="en-AU" altLang="bg-BG" sz="20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аричните</a:t>
            </a:r>
            <a:r>
              <a:rPr lang="en-AU" altLang="bg-BG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bg-BG" sz="20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обезщетения</a:t>
            </a:r>
            <a:r>
              <a:rPr lang="en-AU" altLang="bg-BG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bg-BG" sz="20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en-AU" altLang="bg-BG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bg-BG" sz="20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държавното</a:t>
            </a:r>
            <a:r>
              <a:rPr lang="en-AU" altLang="bg-BG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bg-BG" sz="20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обществено</a:t>
            </a:r>
            <a:r>
              <a:rPr lang="en-AU" altLang="bg-BG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bg-BG" sz="20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осигуряване</a:t>
            </a:r>
            <a:r>
              <a:rPr lang="en-AU" altLang="bg-BG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bg-BG" sz="20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AU" altLang="bg-BG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bg-BG" sz="20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общо</a:t>
            </a:r>
            <a:r>
              <a:rPr lang="en-AU" altLang="bg-BG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bg-BG" sz="20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заболяване</a:t>
            </a:r>
            <a:r>
              <a:rPr lang="en-AU" altLang="bg-BG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bg-BG" sz="20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en-AU" altLang="bg-BG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4-тия </a:t>
            </a:r>
            <a:r>
              <a:rPr lang="en-AU" altLang="bg-BG" sz="20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ден</a:t>
            </a:r>
            <a:r>
              <a:rPr lang="en-AU" altLang="bg-BG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bg-BG" sz="20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AU" altLang="bg-BG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bg-BG" sz="20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временната</a:t>
            </a:r>
            <a:r>
              <a:rPr lang="en-AU" altLang="bg-BG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bg-BG" sz="20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неработоспособност</a:t>
            </a:r>
            <a:r>
              <a:rPr lang="en-AU" altLang="bg-BG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bg-BG" altLang="bg-BG" sz="2000" b="1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spcBef>
                <a:spcPts val="800"/>
              </a:spcBef>
              <a:buSzPct val="130000"/>
            </a:pPr>
            <a:r>
              <a:rPr lang="bg-BG" altLang="bg-BG" sz="2000" b="1" dirty="0" smtClean="0">
                <a:effectLst/>
                <a:latin typeface="Times New Roman" panose="02020603050405020304" pitchFamily="18" charset="0"/>
              </a:rPr>
              <a:t>Запази се начинът на изчисляване на обезщетението за безработица -</a:t>
            </a:r>
            <a:r>
              <a:rPr lang="en-AU" altLang="bg-BG" sz="2000" b="1" dirty="0" smtClean="0">
                <a:effectLst/>
                <a:latin typeface="Times New Roman" panose="02020603050405020304" pitchFamily="18" charset="0"/>
              </a:rPr>
              <a:t> 60 </a:t>
            </a:r>
            <a:r>
              <a:rPr lang="en-AU" altLang="bg-BG" sz="2000" b="1" dirty="0" err="1" smtClean="0">
                <a:effectLst/>
                <a:latin typeface="Times New Roman" panose="02020603050405020304" pitchFamily="18" charset="0"/>
              </a:rPr>
              <a:t>на</a:t>
            </a:r>
            <a:r>
              <a:rPr lang="en-AU" altLang="bg-BG" sz="2000" b="1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en-AU" altLang="bg-BG" sz="2000" b="1" dirty="0" err="1" smtClean="0">
                <a:effectLst/>
                <a:latin typeface="Times New Roman" panose="02020603050405020304" pitchFamily="18" charset="0"/>
              </a:rPr>
              <a:t>сто</a:t>
            </a:r>
            <a:r>
              <a:rPr lang="en-AU" altLang="bg-BG" sz="2000" b="1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en-AU" altLang="bg-BG" sz="2000" b="1" dirty="0" err="1" smtClean="0">
                <a:effectLst/>
                <a:latin typeface="Times New Roman" panose="02020603050405020304" pitchFamily="18" charset="0"/>
              </a:rPr>
              <a:t>от</a:t>
            </a:r>
            <a:r>
              <a:rPr lang="en-AU" altLang="bg-BG" sz="2000" b="1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en-AU" altLang="bg-BG" sz="2000" b="1" dirty="0" err="1" smtClean="0">
                <a:effectLst/>
                <a:latin typeface="Times New Roman" panose="02020603050405020304" pitchFamily="18" charset="0"/>
              </a:rPr>
              <a:t>осигурителния</a:t>
            </a:r>
            <a:r>
              <a:rPr lang="en-AU" altLang="bg-BG" sz="2000" b="1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en-AU" altLang="bg-BG" sz="2000" b="1" dirty="0" err="1" smtClean="0">
                <a:effectLst/>
                <a:latin typeface="Times New Roman" panose="02020603050405020304" pitchFamily="18" charset="0"/>
              </a:rPr>
              <a:t>доход</a:t>
            </a:r>
            <a:r>
              <a:rPr lang="en-AU" altLang="bg-BG" sz="2000" b="1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en-AU" altLang="bg-BG" sz="2000" b="1" dirty="0" err="1" smtClean="0">
                <a:effectLst/>
                <a:latin typeface="Times New Roman" panose="02020603050405020304" pitchFamily="18" charset="0"/>
              </a:rPr>
              <a:t>на</a:t>
            </a:r>
            <a:r>
              <a:rPr lang="en-AU" altLang="bg-BG" sz="2000" b="1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en-AU" altLang="bg-BG" sz="2000" b="1" dirty="0" err="1" smtClean="0">
                <a:effectLst/>
                <a:latin typeface="Times New Roman" panose="02020603050405020304" pitchFamily="18" charset="0"/>
              </a:rPr>
              <a:t>ли</a:t>
            </a:r>
            <a:r>
              <a:rPr lang="bg-BG" altLang="bg-BG" sz="2000" b="1" dirty="0" smtClean="0">
                <a:effectLst/>
                <a:latin typeface="Times New Roman" panose="02020603050405020304" pitchFamily="18" charset="0"/>
              </a:rPr>
              <a:t>ц</a:t>
            </a:r>
            <a:r>
              <a:rPr lang="en-AU" altLang="bg-BG" sz="2000" b="1" dirty="0" err="1" smtClean="0">
                <a:effectLst/>
                <a:latin typeface="Times New Roman" panose="02020603050405020304" pitchFamily="18" charset="0"/>
              </a:rPr>
              <a:t>ето</a:t>
            </a:r>
            <a:r>
              <a:rPr lang="bg-BG" altLang="bg-BG" sz="2000" b="1" dirty="0" smtClean="0">
                <a:effectLst/>
                <a:latin typeface="Times New Roman" panose="02020603050405020304" pitchFamily="18" charset="0"/>
              </a:rPr>
              <a:t>, при минимален дневен размер 7,20 лв.</a:t>
            </a:r>
          </a:p>
          <a:p>
            <a:pPr algn="just" eaLnBrk="1" hangingPunct="1">
              <a:lnSpc>
                <a:spcPct val="80000"/>
              </a:lnSpc>
              <a:spcBef>
                <a:spcPts val="800"/>
              </a:spcBef>
              <a:buSzPct val="130000"/>
            </a:pPr>
            <a:r>
              <a:rPr lang="bg-BG" altLang="bg-BG" sz="2000" b="1" dirty="0" smtClean="0">
                <a:effectLst/>
                <a:latin typeface="Times New Roman" panose="02020603050405020304" pitchFamily="18" charset="0"/>
              </a:rPr>
              <a:t>Запазиха се осигурителните периоди, от които се изчисляват краткосрочните обезщетения от 18 месеца за обезщетенията за общо заболяване и трудова злополука </a:t>
            </a:r>
            <a:r>
              <a:rPr lang="en-AU" altLang="bg-BG" sz="2000" b="1" dirty="0" err="1" smtClean="0">
                <a:effectLst/>
                <a:latin typeface="Times New Roman" panose="02020603050405020304" pitchFamily="18" charset="0"/>
              </a:rPr>
              <a:t>или</a:t>
            </a:r>
            <a:r>
              <a:rPr lang="en-AU" altLang="bg-BG" sz="2000" b="1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en-AU" altLang="bg-BG" sz="2000" b="1" dirty="0" err="1" smtClean="0">
                <a:effectLst/>
                <a:latin typeface="Times New Roman" panose="02020603050405020304" pitchFamily="18" charset="0"/>
              </a:rPr>
              <a:t>професионална</a:t>
            </a:r>
            <a:r>
              <a:rPr lang="en-AU" altLang="bg-BG" sz="2000" b="1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en-AU" altLang="bg-BG" sz="2000" b="1" dirty="0" err="1" smtClean="0">
                <a:effectLst/>
                <a:latin typeface="Times New Roman" panose="02020603050405020304" pitchFamily="18" charset="0"/>
              </a:rPr>
              <a:t>болест</a:t>
            </a:r>
            <a:r>
              <a:rPr lang="en-AU" altLang="bg-BG" sz="2000" b="1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bg-BG" altLang="bg-BG" sz="2000" b="1" dirty="0" smtClean="0">
                <a:effectLst/>
                <a:latin typeface="Times New Roman" panose="02020603050405020304" pitchFamily="18" charset="0"/>
              </a:rPr>
              <a:t>и 24 месеца за безработица и бременност и раждане .</a:t>
            </a:r>
          </a:p>
        </p:txBody>
      </p:sp>
      <p:pic>
        <p:nvPicPr>
          <p:cNvPr id="10245" name="Picture 5" descr="C:\Documents and Settings\Elka\My Documents\PISMA\BLANKI\CU\ДОКУМЕНТИ\Tzetno_s_NO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0"/>
            <a:ext cx="1066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2737E3-27B2-456A-AB6F-330A365401DF}" type="slidenum">
              <a:rPr lang="bg-BG" altLang="bg-BG"/>
              <a:pPr>
                <a:defRPr/>
              </a:pPr>
              <a:t>6</a:t>
            </a:fld>
            <a:endParaRPr lang="bg-BG" altLang="bg-BG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6477000" cy="457200"/>
          </a:xfrm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bg-BG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Консолидиран бюджет на ДОО 201</a:t>
            </a:r>
            <a:r>
              <a:rPr lang="en-US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6</a:t>
            </a:r>
            <a:r>
              <a:rPr lang="bg-BG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 г.</a:t>
            </a:r>
            <a:endParaRPr lang="en-US" altLang="bg-BG" sz="28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4495800"/>
            <a:ext cx="7848600" cy="2209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SzPct val="130000"/>
            </a:pPr>
            <a:r>
              <a:rPr lang="bg-BG" altLang="bg-BG" sz="1600" b="1" smtClean="0">
                <a:effectLst/>
                <a:latin typeface="Times New Roman" panose="02020603050405020304" pitchFamily="18" charset="0"/>
              </a:rPr>
              <a:t>Приходи –  </a:t>
            </a:r>
            <a:r>
              <a:rPr lang="en-US" altLang="bg-BG" sz="1600" b="1" smtClean="0">
                <a:effectLst/>
                <a:latin typeface="Times New Roman" panose="02020603050405020304" pitchFamily="18" charset="0"/>
              </a:rPr>
              <a:t>5 238,1 </a:t>
            </a:r>
            <a:r>
              <a:rPr lang="bg-BG" altLang="bg-BG" sz="1600" b="1" smtClean="0">
                <a:effectLst/>
                <a:latin typeface="Times New Roman" panose="02020603050405020304" pitchFamily="18" charset="0"/>
              </a:rPr>
              <a:t>млн. лв., с 255,6 млн. лв. (5,1%) повече от планираните.</a:t>
            </a:r>
          </a:p>
          <a:p>
            <a:pPr eaLnBrk="1" hangingPunct="1">
              <a:lnSpc>
                <a:spcPct val="80000"/>
              </a:lnSpc>
              <a:buSzPct val="130000"/>
            </a:pPr>
            <a:r>
              <a:rPr lang="bg-BG" altLang="bg-BG" sz="1600" b="1" smtClean="0">
                <a:effectLst/>
                <a:latin typeface="Times New Roman" panose="02020603050405020304" pitchFamily="18" charset="0"/>
              </a:rPr>
              <a:t>Разходи – 10 188,0 млн. лв., със 150,5 млн. лв. (1,5%) повече от планираните.</a:t>
            </a:r>
          </a:p>
          <a:p>
            <a:pPr eaLnBrk="1" hangingPunct="1">
              <a:lnSpc>
                <a:spcPct val="80000"/>
              </a:lnSpc>
              <a:buSzPct val="130000"/>
            </a:pPr>
            <a:r>
              <a:rPr lang="bg-BG" altLang="bg-BG" sz="1600" b="1" smtClean="0">
                <a:effectLst/>
                <a:latin typeface="Times New Roman" panose="02020603050405020304" pitchFamily="18" charset="0"/>
              </a:rPr>
              <a:t>Трансфери</a:t>
            </a:r>
            <a:r>
              <a:rPr lang="bg-BG" altLang="bg-BG" sz="1600" b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bg-BG" altLang="bg-BG" sz="1600" b="1" smtClean="0">
                <a:effectLst/>
                <a:latin typeface="Times New Roman" panose="02020603050405020304" pitchFamily="18" charset="0"/>
              </a:rPr>
              <a:t>– 4 945,7 млн.</a:t>
            </a:r>
            <a:r>
              <a:rPr lang="en-US" altLang="bg-BG" sz="1600" b="1" smtClean="0">
                <a:effectLst/>
                <a:latin typeface="Times New Roman" panose="02020603050405020304" pitchFamily="18" charset="0"/>
              </a:rPr>
              <a:t> </a:t>
            </a:r>
            <a:r>
              <a:rPr lang="bg-BG" altLang="bg-BG" sz="1600" b="1" smtClean="0">
                <a:effectLst/>
                <a:latin typeface="Times New Roman" panose="02020603050405020304" pitchFamily="18" charset="0"/>
              </a:rPr>
              <a:t>лв., със 1</a:t>
            </a:r>
            <a:r>
              <a:rPr lang="en-US" altLang="bg-BG" sz="1600" b="1" smtClean="0">
                <a:effectLst/>
                <a:latin typeface="Times New Roman" panose="02020603050405020304" pitchFamily="18" charset="0"/>
              </a:rPr>
              <a:t>11</a:t>
            </a:r>
            <a:r>
              <a:rPr lang="bg-BG" altLang="bg-BG" sz="1600" b="1" smtClean="0">
                <a:effectLst/>
                <a:latin typeface="Times New Roman" panose="02020603050405020304" pitchFamily="18" charset="0"/>
              </a:rPr>
              <a:t>,</a:t>
            </a:r>
            <a:r>
              <a:rPr lang="en-US" altLang="bg-BG" sz="1600" b="1" smtClean="0">
                <a:effectLst/>
                <a:latin typeface="Times New Roman" panose="02020603050405020304" pitchFamily="18" charset="0"/>
              </a:rPr>
              <a:t>3</a:t>
            </a:r>
            <a:r>
              <a:rPr lang="bg-BG" altLang="bg-BG" sz="1600" b="1" smtClean="0">
                <a:effectLst/>
                <a:latin typeface="Times New Roman" panose="02020603050405020304" pitchFamily="18" charset="0"/>
              </a:rPr>
              <a:t> млн. лв. (2,</a:t>
            </a:r>
            <a:r>
              <a:rPr lang="en-US" altLang="bg-BG" sz="1600" b="1" smtClean="0">
                <a:effectLst/>
                <a:latin typeface="Times New Roman" panose="02020603050405020304" pitchFamily="18" charset="0"/>
              </a:rPr>
              <a:t>2</a:t>
            </a:r>
            <a:r>
              <a:rPr lang="bg-BG" altLang="bg-BG" sz="1600" b="1" smtClean="0">
                <a:effectLst/>
                <a:latin typeface="Times New Roman" panose="02020603050405020304" pitchFamily="18" charset="0"/>
              </a:rPr>
              <a:t>%) по-малко от планираните, от които:</a:t>
            </a:r>
          </a:p>
          <a:p>
            <a:pPr lvl="1" eaLnBrk="1" hangingPunct="1">
              <a:lnSpc>
                <a:spcPct val="80000"/>
              </a:lnSpc>
              <a:buSzPct val="130000"/>
            </a:pPr>
            <a:r>
              <a:rPr lang="bg-BG" altLang="bg-BG" sz="1600" b="1" smtClean="0">
                <a:effectLst/>
                <a:latin typeface="Times New Roman" panose="02020603050405020304" pitchFamily="18" charset="0"/>
              </a:rPr>
              <a:t>субсидия за покриване на недостига от средства – </a:t>
            </a:r>
            <a:r>
              <a:rPr lang="en-US" altLang="bg-BG" sz="1600" b="1" smtClean="0">
                <a:effectLst/>
                <a:latin typeface="Times New Roman" panose="02020603050405020304" pitchFamily="18" charset="0"/>
              </a:rPr>
              <a:t>4 501,9</a:t>
            </a:r>
            <a:r>
              <a:rPr lang="bg-BG" altLang="bg-BG" sz="1600" b="1" smtClean="0">
                <a:effectLst/>
                <a:latin typeface="Times New Roman" panose="02020603050405020304" pitchFamily="18" charset="0"/>
              </a:rPr>
              <a:t> млн.</a:t>
            </a:r>
            <a:r>
              <a:rPr lang="en-US" altLang="bg-BG" sz="1600" b="1" smtClean="0">
                <a:effectLst/>
                <a:latin typeface="Times New Roman" panose="02020603050405020304" pitchFamily="18" charset="0"/>
              </a:rPr>
              <a:t> </a:t>
            </a:r>
            <a:r>
              <a:rPr lang="bg-BG" altLang="bg-BG" sz="1600" b="1" smtClean="0">
                <a:effectLst/>
                <a:latin typeface="Times New Roman" panose="02020603050405020304" pitchFamily="18" charset="0"/>
              </a:rPr>
              <a:t>лв., </a:t>
            </a:r>
            <a:r>
              <a:rPr lang="en-US" altLang="bg-BG" sz="1600" b="1" smtClean="0">
                <a:effectLst/>
                <a:latin typeface="Times New Roman" panose="02020603050405020304" pitchFamily="18" charset="0"/>
              </a:rPr>
              <a:t/>
            </a:r>
            <a:br>
              <a:rPr lang="en-US" altLang="bg-BG" sz="1600" b="1" smtClean="0">
                <a:effectLst/>
                <a:latin typeface="Times New Roman" panose="02020603050405020304" pitchFamily="18" charset="0"/>
              </a:rPr>
            </a:br>
            <a:r>
              <a:rPr lang="bg-BG" altLang="bg-BG" sz="1600" b="1" smtClean="0">
                <a:effectLst/>
                <a:latin typeface="Times New Roman" panose="02020603050405020304" pitchFamily="18" charset="0"/>
              </a:rPr>
              <a:t>с</a:t>
            </a:r>
            <a:r>
              <a:rPr lang="en-US" altLang="bg-BG" sz="1600" b="1" smtClean="0">
                <a:effectLst/>
                <a:latin typeface="Times New Roman" panose="02020603050405020304" pitchFamily="18" charset="0"/>
              </a:rPr>
              <a:t> </a:t>
            </a:r>
            <a:r>
              <a:rPr lang="bg-BG" altLang="bg-BG" sz="1600" b="1" smtClean="0">
                <a:effectLst/>
                <a:latin typeface="Times New Roman" panose="02020603050405020304" pitchFamily="18" charset="0"/>
              </a:rPr>
              <a:t>2</a:t>
            </a:r>
            <a:r>
              <a:rPr lang="en-US" altLang="bg-BG" sz="1600" b="1" smtClean="0">
                <a:effectLst/>
                <a:latin typeface="Times New Roman" panose="02020603050405020304" pitchFamily="18" charset="0"/>
              </a:rPr>
              <a:t>17</a:t>
            </a:r>
            <a:r>
              <a:rPr lang="bg-BG" altLang="bg-BG" sz="1600" b="1" smtClean="0">
                <a:effectLst/>
                <a:latin typeface="Times New Roman" panose="02020603050405020304" pitchFamily="18" charset="0"/>
              </a:rPr>
              <a:t>,</a:t>
            </a:r>
            <a:r>
              <a:rPr lang="en-US" altLang="bg-BG" sz="1600" b="1" smtClean="0">
                <a:effectLst/>
                <a:latin typeface="Times New Roman" panose="02020603050405020304" pitchFamily="18" charset="0"/>
              </a:rPr>
              <a:t>3</a:t>
            </a:r>
            <a:r>
              <a:rPr lang="bg-BG" altLang="bg-BG" sz="1600" b="1" smtClean="0">
                <a:effectLst/>
                <a:latin typeface="Times New Roman" panose="02020603050405020304" pitchFamily="18" charset="0"/>
              </a:rPr>
              <a:t> млн. лв. (</a:t>
            </a:r>
            <a:r>
              <a:rPr lang="en-US" altLang="bg-BG" sz="1600" b="1" smtClean="0">
                <a:effectLst/>
                <a:latin typeface="Times New Roman" panose="02020603050405020304" pitchFamily="18" charset="0"/>
              </a:rPr>
              <a:t>4</a:t>
            </a:r>
            <a:r>
              <a:rPr lang="bg-BG" altLang="bg-BG" sz="1600" b="1" smtClean="0">
                <a:effectLst/>
                <a:latin typeface="Times New Roman" panose="02020603050405020304" pitchFamily="18" charset="0"/>
              </a:rPr>
              <a:t>,</a:t>
            </a:r>
            <a:r>
              <a:rPr lang="en-US" altLang="bg-BG" sz="1600" b="1" smtClean="0">
                <a:effectLst/>
                <a:latin typeface="Times New Roman" panose="02020603050405020304" pitchFamily="18" charset="0"/>
              </a:rPr>
              <a:t>6</a:t>
            </a:r>
            <a:r>
              <a:rPr lang="bg-BG" altLang="bg-BG" sz="1600" b="1" smtClean="0">
                <a:effectLst/>
                <a:latin typeface="Times New Roman" panose="02020603050405020304" pitchFamily="18" charset="0"/>
              </a:rPr>
              <a:t>%) по-малко от плана;</a:t>
            </a:r>
          </a:p>
          <a:p>
            <a:pPr lvl="1" eaLnBrk="1" hangingPunct="1">
              <a:lnSpc>
                <a:spcPct val="80000"/>
              </a:lnSpc>
              <a:buSzPct val="130000"/>
            </a:pPr>
            <a:r>
              <a:rPr lang="bg-BG" altLang="bg-BG" sz="1600" b="1" smtClean="0">
                <a:effectLst/>
                <a:latin typeface="Times New Roman" panose="02020603050405020304" pitchFamily="18" charset="0"/>
              </a:rPr>
              <a:t>Допълнителен трансфер за ЕДС към пенсиите – 10</a:t>
            </a:r>
            <a:r>
              <a:rPr lang="en-US" altLang="bg-BG" sz="1600" b="1" smtClean="0">
                <a:effectLst/>
                <a:latin typeface="Times New Roman" panose="02020603050405020304" pitchFamily="18" charset="0"/>
              </a:rPr>
              <a:t>0</a:t>
            </a:r>
            <a:r>
              <a:rPr lang="bg-BG" altLang="bg-BG" sz="1600" b="1" smtClean="0">
                <a:effectLst/>
                <a:latin typeface="Times New Roman" panose="02020603050405020304" pitchFamily="18" charset="0"/>
              </a:rPr>
              <a:t>,</a:t>
            </a:r>
            <a:r>
              <a:rPr lang="en-US" altLang="bg-BG" sz="1600" b="1" smtClean="0">
                <a:effectLst/>
                <a:latin typeface="Times New Roman" panose="02020603050405020304" pitchFamily="18" charset="0"/>
              </a:rPr>
              <a:t>5</a:t>
            </a:r>
            <a:r>
              <a:rPr lang="bg-BG" altLang="bg-BG" sz="1600" b="1" smtClean="0">
                <a:effectLst/>
                <a:latin typeface="Times New Roman" panose="02020603050405020304" pitchFamily="18" charset="0"/>
              </a:rPr>
              <a:t> млн.</a:t>
            </a:r>
            <a:r>
              <a:rPr lang="en-US" altLang="bg-BG" sz="1600" b="1" smtClean="0">
                <a:effectLst/>
                <a:latin typeface="Times New Roman" panose="02020603050405020304" pitchFamily="18" charset="0"/>
              </a:rPr>
              <a:t> </a:t>
            </a:r>
            <a:r>
              <a:rPr lang="bg-BG" altLang="bg-BG" sz="1600" b="1" smtClean="0">
                <a:effectLst/>
                <a:latin typeface="Times New Roman" panose="02020603050405020304" pitchFamily="18" charset="0"/>
              </a:rPr>
              <a:t>лв.</a:t>
            </a:r>
          </a:p>
          <a:p>
            <a:pPr eaLnBrk="1" hangingPunct="1">
              <a:lnSpc>
                <a:spcPct val="80000"/>
              </a:lnSpc>
              <a:buSzPct val="130000"/>
            </a:pPr>
            <a:r>
              <a:rPr lang="bg-BG" altLang="bg-BG" sz="1600" b="1" smtClean="0">
                <a:effectLst/>
                <a:latin typeface="Times New Roman" panose="02020603050405020304" pitchFamily="18" charset="0"/>
              </a:rPr>
              <a:t>Остатък в края на годината – 0,2</a:t>
            </a:r>
            <a:r>
              <a:rPr lang="bg-BG" altLang="bg-BG" sz="1600" b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bg-BG" altLang="bg-BG" sz="1600" b="1" smtClean="0">
                <a:effectLst/>
                <a:latin typeface="Times New Roman" panose="02020603050405020304" pitchFamily="18" charset="0"/>
              </a:rPr>
              <a:t>млн. лв.</a:t>
            </a:r>
            <a:endParaRPr lang="en-US" altLang="bg-BG" sz="1600" b="1" smtClean="0">
              <a:effectLst/>
              <a:latin typeface="Times New Roman" panose="02020603050405020304" pitchFamily="18" charset="0"/>
            </a:endParaRPr>
          </a:p>
        </p:txBody>
      </p:sp>
      <p:pic>
        <p:nvPicPr>
          <p:cNvPr id="11269" name="Picture 5" descr="C:\Documents and Settings\Elka\My Documents\PISMA\BLANKI\CU\ДОКУМЕНТИ\Tzetno_s_NO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938" y="676275"/>
            <a:ext cx="6138862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622B0B-FC46-4BBD-B21C-0E4F659AE016}" type="slidenum">
              <a:rPr lang="bg-BG" altLang="bg-BG"/>
              <a:pPr>
                <a:defRPr/>
              </a:pPr>
              <a:t>7</a:t>
            </a:fld>
            <a:endParaRPr lang="bg-BG" altLang="bg-BG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3914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bg-BG" altLang="bg-BG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Структура на приходите и получените трансфери</a:t>
            </a:r>
            <a:r>
              <a:rPr lang="en-US" altLang="bg-BG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bg-BG" altLang="bg-BG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на КБДОО</a:t>
            </a:r>
            <a:r>
              <a:rPr lang="en-US" altLang="bg-BG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 2016</a:t>
            </a:r>
            <a:r>
              <a:rPr lang="bg-BG" altLang="bg-BG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 г.</a:t>
            </a:r>
            <a:endParaRPr lang="en-US" altLang="bg-BG" sz="24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2292" name="Rectangle 48"/>
          <p:cNvSpPr>
            <a:spLocks noChangeArrowheads="1"/>
          </p:cNvSpPr>
          <p:nvPr/>
        </p:nvSpPr>
        <p:spPr bwMode="auto">
          <a:xfrm>
            <a:off x="2409825" y="1662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SzPct val="150000"/>
              <a:buFont typeface="Wingdings" panose="05000000000000000000" pitchFamily="2" charset="2"/>
              <a:buChar char="§"/>
            </a:pPr>
            <a:endParaRPr lang="bg-BG" altLang="bg-BG" sz="1800">
              <a:latin typeface="Times New Roman" panose="02020603050405020304" pitchFamily="18" charset="0"/>
            </a:endParaRPr>
          </a:p>
        </p:txBody>
      </p:sp>
      <p:sp>
        <p:nvSpPr>
          <p:cNvPr id="12293" name="Rectangle 53"/>
          <p:cNvSpPr>
            <a:spLocks noChangeArrowheads="1"/>
          </p:cNvSpPr>
          <p:nvPr/>
        </p:nvSpPr>
        <p:spPr bwMode="auto">
          <a:xfrm>
            <a:off x="2381250" y="1690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SzPct val="150000"/>
              <a:buFont typeface="Wingdings" panose="05000000000000000000" pitchFamily="2" charset="2"/>
              <a:buChar char="§"/>
            </a:pPr>
            <a:endParaRPr lang="bg-BG" altLang="bg-BG" sz="1800">
              <a:latin typeface="Times New Roman" panose="02020603050405020304" pitchFamily="18" charset="0"/>
            </a:endParaRPr>
          </a:p>
        </p:txBody>
      </p:sp>
      <p:pic>
        <p:nvPicPr>
          <p:cNvPr id="12294" name="Picture 5" descr="C:\Documents and Settings\Elka\My Documents\PISMA\BLANKI\CU\ДОКУМЕНТИ\Tzetno_s_NO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0"/>
            <a:ext cx="129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163" y="1250950"/>
            <a:ext cx="9204326" cy="561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3EDB01-109D-4205-B391-281BC00D6AB4}" type="slidenum">
              <a:rPr lang="bg-BG" altLang="bg-BG"/>
              <a:pPr>
                <a:defRPr/>
              </a:pPr>
              <a:t>8</a:t>
            </a:fld>
            <a:endParaRPr lang="bg-BG" altLang="bg-BG"/>
          </a:p>
        </p:txBody>
      </p:sp>
      <p:sp>
        <p:nvSpPr>
          <p:cNvPr id="215045" name="Rectangle 5"/>
          <p:cNvSpPr>
            <a:spLocks noChangeArrowheads="1"/>
          </p:cNvSpPr>
          <p:nvPr/>
        </p:nvSpPr>
        <p:spPr bwMode="auto">
          <a:xfrm>
            <a:off x="457200" y="274638"/>
            <a:ext cx="7467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algn="ctr">
              <a:spcBef>
                <a:spcPct val="0"/>
              </a:spcBef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algn="ctr">
              <a:spcBef>
                <a:spcPct val="0"/>
              </a:spcBef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algn="ctr">
              <a:spcBef>
                <a:spcPct val="0"/>
              </a:spcBef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algn="ctr">
              <a:spcBef>
                <a:spcPct val="0"/>
              </a:spcBef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algn="ctr">
              <a:spcBef>
                <a:spcPct val="0"/>
              </a:spcBef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eaLnBrk="1" hangingPunct="1">
              <a:defRPr/>
            </a:pPr>
            <a:r>
              <a:rPr lang="bg-BG" altLang="bg-BG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Структура на разходите на КБДОО</a:t>
            </a:r>
            <a:r>
              <a:rPr lang="en-US" altLang="bg-BG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 2016</a:t>
            </a:r>
            <a:r>
              <a:rPr lang="bg-BG" altLang="bg-BG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 г.</a:t>
            </a:r>
            <a:endParaRPr lang="en-US" altLang="bg-BG" sz="24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pic>
        <p:nvPicPr>
          <p:cNvPr id="13316" name="Picture 5" descr="C:\Documents and Settings\Elka\My Documents\PISMA\BLANKI\CU\ДОКУМЕНТИ\Tzetno_s_NO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163" y="990600"/>
            <a:ext cx="9204326" cy="561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352F44-A998-4844-A1D5-2C1F2BAB309A}" type="slidenum">
              <a:rPr lang="bg-BG" altLang="bg-BG"/>
              <a:pPr>
                <a:defRPr/>
              </a:pPr>
              <a:t>9</a:t>
            </a:fld>
            <a:endParaRPr lang="bg-BG" altLang="bg-BG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162800" cy="914400"/>
          </a:xfrm>
        </p:spPr>
        <p:txBody>
          <a:bodyPr/>
          <a:lstStyle/>
          <a:p>
            <a:pPr algn="l" eaLnBrk="1" hangingPunct="1">
              <a:defRPr/>
            </a:pPr>
            <a:r>
              <a:rPr lang="bg-BG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Пенсии – основни параметри</a:t>
            </a:r>
            <a:br>
              <a:rPr lang="bg-BG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</a:br>
            <a:r>
              <a:rPr lang="bg-BG" altLang="bg-BG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Брой пенсионери и пенсии</a:t>
            </a:r>
            <a:endParaRPr lang="en-US" altLang="bg-BG" sz="28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pic>
        <p:nvPicPr>
          <p:cNvPr id="14340" name="Picture 5" descr="C:\Documents and Settings\Elka\My Documents\PISMA\BLANKI\CU\ДОКУМЕНТИ\Tzetno_s_NO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09700" y="1676400"/>
          <a:ext cx="6324600" cy="3962400"/>
        </p:xfrm>
        <a:graphic>
          <a:graphicData uri="http://schemas.openxmlformats.org/drawingml/2006/table">
            <a:tbl>
              <a:tblPr/>
              <a:tblGrid>
                <a:gridCol w="3276600"/>
                <a:gridCol w="1540419"/>
                <a:gridCol w="1507581"/>
              </a:tblGrid>
              <a:tr h="415578"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100" b="0" i="0" u="none" strike="noStrike">
                          <a:effectLst/>
                          <a:latin typeface="Arial" panose="020B0604020202020204" pitchFamily="34" charset="0"/>
                        </a:rPr>
                        <a:t>Към 31.12.2016 г.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100" b="0" i="0" u="none" strike="noStrike">
                          <a:effectLst/>
                          <a:latin typeface="Arial" panose="020B0604020202020204" pitchFamily="34" charset="0"/>
                        </a:rPr>
                        <a:t>Изменение спрямо 2015 г.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</a:tr>
              <a:tr h="188899"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1" i="0" u="none" strike="noStrike">
                          <a:effectLst/>
                          <a:latin typeface="Arial" panose="020B0604020202020204" pitchFamily="34" charset="0"/>
                        </a:rPr>
                        <a:t>Общ брой пенсионери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1" i="0" u="none" strike="noStrike">
                          <a:effectLst/>
                          <a:latin typeface="Arial" panose="020B0604020202020204" pitchFamily="34" charset="0"/>
                        </a:rPr>
                        <a:t>         2 181 356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100" b="1" i="0" u="none" strike="noStrike">
                          <a:effectLst/>
                          <a:latin typeface="Arial" panose="020B0604020202020204" pitchFamily="34" charset="0"/>
                        </a:rPr>
                        <a:t>0.1%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8899"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effectLst/>
                          <a:latin typeface="Arial" panose="020B0604020202020204" pitchFamily="34" charset="0"/>
                        </a:rPr>
                        <a:t>В т.ч.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1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342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Пенсионери </a:t>
                      </a:r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</a:rPr>
                        <a:t>с лични пенсии за ОСВ по чл. 68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 dirty="0">
                          <a:effectLst/>
                          <a:latin typeface="Arial" panose="020B0604020202020204" pitchFamily="34" charset="0"/>
                        </a:rPr>
                        <a:t>         1 521 778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100" b="0" i="0" u="none" strike="noStrike">
                          <a:effectLst/>
                          <a:latin typeface="Arial" panose="020B0604020202020204" pitchFamily="34" charset="0"/>
                        </a:rPr>
                        <a:t>-0.3%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Пенсионери </a:t>
                      </a:r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</a:rPr>
                        <a:t>с лични пенсии за ОСВ по чл. 69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effectLst/>
                          <a:latin typeface="Arial" panose="020B0604020202020204" pitchFamily="34" charset="0"/>
                        </a:rPr>
                        <a:t>              93 210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100" b="0" i="0" u="none" strike="noStrike">
                          <a:effectLst/>
                          <a:latin typeface="Arial" panose="020B0604020202020204" pitchFamily="34" charset="0"/>
                        </a:rPr>
                        <a:t>4.7%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Пенсионери </a:t>
                      </a:r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</a:rPr>
                        <a:t>с лични пенсии за инвалидност поради общо заболяване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effectLst/>
                          <a:latin typeface="Arial" panose="020B0604020202020204" pitchFamily="34" charset="0"/>
                        </a:rPr>
                        <a:t>            383 312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100" b="0" i="0" u="none" strike="noStrike">
                          <a:effectLst/>
                          <a:latin typeface="Arial" panose="020B0604020202020204" pitchFamily="34" charset="0"/>
                        </a:rPr>
                        <a:t>0.7%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5569"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1" i="0" u="none" strike="noStrike">
                          <a:effectLst/>
                          <a:latin typeface="Arial" panose="020B0604020202020204" pitchFamily="34" charset="0"/>
                        </a:rPr>
                        <a:t>Общ брой пенсии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1" i="0" u="none" strike="noStrike">
                          <a:effectLst/>
                          <a:latin typeface="Arial" panose="020B0604020202020204" pitchFamily="34" charset="0"/>
                        </a:rPr>
                        <a:t>         2 608 029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100" b="1" i="0" u="none" strike="noStrike">
                          <a:effectLst/>
                          <a:latin typeface="Arial" panose="020B0604020202020204" pitchFamily="34" charset="0"/>
                        </a:rPr>
                        <a:t>-1.4%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0564"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0564"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133"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100" b="0" i="0" u="none" strike="noStrike">
                          <a:effectLst/>
                          <a:latin typeface="Arial" panose="020B0604020202020204" pitchFamily="34" charset="0"/>
                        </a:rPr>
                        <a:t>2016 г.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100" b="0" i="0" u="none" strike="noStrike">
                          <a:effectLst/>
                          <a:latin typeface="Arial" panose="020B0604020202020204" pitchFamily="34" charset="0"/>
                        </a:rPr>
                        <a:t>Изменение спрямо 2015 г.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</a:tr>
              <a:tr h="188899"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1" i="0" u="none" strike="noStrike">
                          <a:effectLst/>
                          <a:latin typeface="Arial" panose="020B0604020202020204" pitchFamily="34" charset="0"/>
                        </a:rPr>
                        <a:t>Новоотпуснати пенсии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100" b="1" i="0" u="none" strike="noStrike">
                          <a:effectLst/>
                          <a:latin typeface="Arial" panose="020B0604020202020204" pitchFamily="34" charset="0"/>
                        </a:rPr>
                        <a:t>            107 078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100" b="1" i="0" u="none" strike="noStrike">
                          <a:effectLst/>
                          <a:latin typeface="Arial" panose="020B0604020202020204" pitchFamily="34" charset="0"/>
                        </a:rPr>
                        <a:t>-0.5%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8899"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>
                          <a:effectLst/>
                          <a:latin typeface="Arial" panose="020B0604020202020204" pitchFamily="34" charset="0"/>
                        </a:rPr>
                        <a:t>В т.ч.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1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1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945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Лични </a:t>
                      </a:r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</a:rPr>
                        <a:t>пенсии за ОСВ по чл. 68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1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    </a:t>
                      </a:r>
                      <a:r>
                        <a:rPr lang="bg-BG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53 312    </a:t>
                      </a:r>
                      <a:endParaRPr lang="bg-BG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-9.9%</a:t>
                      </a:r>
                      <a:endParaRPr lang="bg-BG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945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Лични </a:t>
                      </a:r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</a:rPr>
                        <a:t>пенсии за ОСВ по чл. 69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1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      </a:t>
                      </a:r>
                      <a:r>
                        <a:rPr lang="bg-BG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6 693    </a:t>
                      </a:r>
                      <a:endParaRPr lang="bg-BG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102.1%</a:t>
                      </a:r>
                      <a:endParaRPr lang="bg-BG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5890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Лични </a:t>
                      </a:r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</a:rPr>
                        <a:t>пенсии за инвалидност поради общо заболяване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1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    </a:t>
                      </a:r>
                      <a:r>
                        <a:rPr lang="bg-BG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26 322    </a:t>
                      </a:r>
                      <a:endParaRPr lang="bg-BG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-9,6%</a:t>
                      </a:r>
                      <a:endParaRPr lang="bg-BG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17556">
                <a:tc>
                  <a:txBody>
                    <a:bodyPr/>
                    <a:lstStyle/>
                    <a:p>
                      <a:pPr algn="l" fontAlgn="b"/>
                      <a:r>
                        <a:rPr lang="bg-BG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Социални </a:t>
                      </a:r>
                      <a:r>
                        <a:rPr lang="bg-BG" sz="1100" b="0" i="0" u="none" strike="noStrike" dirty="0">
                          <a:effectLst/>
                          <a:latin typeface="Arial" panose="020B0604020202020204" pitchFamily="34" charset="0"/>
                        </a:rPr>
                        <a:t>пенсии за инвалидност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100" b="0" i="0" u="none" strike="noStrike">
                          <a:effectLst/>
                          <a:latin typeface="Arial" panose="020B0604020202020204" pitchFamily="34" charset="0"/>
                        </a:rPr>
                        <a:t>                3 340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100" b="0" i="0" u="none" strike="noStrike" dirty="0">
                          <a:effectLst/>
                          <a:latin typeface="Arial" panose="020B0604020202020204" pitchFamily="34" charset="0"/>
                        </a:rPr>
                        <a:t>1.2%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amwork">
  <a:themeElements>
    <a:clrScheme name="Teamwork 3">
      <a:dk1>
        <a:srgbClr val="000000"/>
      </a:dk1>
      <a:lt1>
        <a:srgbClr val="E0EBF6"/>
      </a:lt1>
      <a:dk2>
        <a:srgbClr val="77A4AF"/>
      </a:dk2>
      <a:lt2>
        <a:srgbClr val="F3F7FB"/>
      </a:lt2>
      <a:accent1>
        <a:srgbClr val="B9C4D7"/>
      </a:accent1>
      <a:accent2>
        <a:srgbClr val="B1A1C5"/>
      </a:accent2>
      <a:accent3>
        <a:srgbClr val="EDF3FA"/>
      </a:accent3>
      <a:accent4>
        <a:srgbClr val="000000"/>
      </a:accent4>
      <a:accent5>
        <a:srgbClr val="D9DEE8"/>
      </a:accent5>
      <a:accent6>
        <a:srgbClr val="A091B2"/>
      </a:accent6>
      <a:hlink>
        <a:srgbClr val="3F2FB5"/>
      </a:hlink>
      <a:folHlink>
        <a:srgbClr val="318944"/>
      </a:folHlink>
    </a:clrScheme>
    <a:fontScheme name="Teamwork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>
            <a:schemeClr val="hlink"/>
          </a:buClr>
          <a:buSzPct val="150000"/>
          <a:buFont typeface="Wingdings" panose="05000000000000000000" pitchFamily="2" charset="2"/>
          <a:buChar char="§"/>
          <a:tabLst/>
          <a:defRPr kumimoji="0" lang="en-US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>
            <a:schemeClr val="hlink"/>
          </a:buClr>
          <a:buSzPct val="150000"/>
          <a:buFont typeface="Wingdings" panose="05000000000000000000" pitchFamily="2" charset="2"/>
          <a:buChar char="§"/>
          <a:tabLst/>
          <a:defRPr kumimoji="0" lang="en-US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Teamwork 1">
        <a:dk1>
          <a:srgbClr val="000078"/>
        </a:dk1>
        <a:lt1>
          <a:srgbClr val="FFFFFF"/>
        </a:lt1>
        <a:dk2>
          <a:srgbClr val="000066"/>
        </a:dk2>
        <a:lt2>
          <a:srgbClr val="CCECFF"/>
        </a:lt2>
        <a:accent1>
          <a:srgbClr val="0099CC"/>
        </a:accent1>
        <a:accent2>
          <a:srgbClr val="008080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007373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2">
        <a:dk1>
          <a:srgbClr val="0000A6"/>
        </a:dk1>
        <a:lt1>
          <a:srgbClr val="FFFFFF"/>
        </a:lt1>
        <a:dk2>
          <a:srgbClr val="000099"/>
        </a:dk2>
        <a:lt2>
          <a:srgbClr val="CCFFFF"/>
        </a:lt2>
        <a:accent1>
          <a:srgbClr val="00CCFF"/>
        </a:accent1>
        <a:accent2>
          <a:srgbClr val="FFE701"/>
        </a:accent2>
        <a:accent3>
          <a:srgbClr val="AAAACA"/>
        </a:accent3>
        <a:accent4>
          <a:srgbClr val="DADADA"/>
        </a:accent4>
        <a:accent5>
          <a:srgbClr val="AAE2FF"/>
        </a:accent5>
        <a:accent6>
          <a:srgbClr val="E7D101"/>
        </a:accent6>
        <a:hlink>
          <a:srgbClr val="FFCC66"/>
        </a:hlink>
        <a:folHlink>
          <a:srgbClr val="00CA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3">
        <a:dk1>
          <a:srgbClr val="000000"/>
        </a:dk1>
        <a:lt1>
          <a:srgbClr val="E0EBF6"/>
        </a:lt1>
        <a:dk2>
          <a:srgbClr val="77A4AF"/>
        </a:dk2>
        <a:lt2>
          <a:srgbClr val="F3F7FB"/>
        </a:lt2>
        <a:accent1>
          <a:srgbClr val="B9C4D7"/>
        </a:accent1>
        <a:accent2>
          <a:srgbClr val="B1A1C5"/>
        </a:accent2>
        <a:accent3>
          <a:srgbClr val="EDF3FA"/>
        </a:accent3>
        <a:accent4>
          <a:srgbClr val="000000"/>
        </a:accent4>
        <a:accent5>
          <a:srgbClr val="D9DEE8"/>
        </a:accent5>
        <a:accent6>
          <a:srgbClr val="A091B2"/>
        </a:accent6>
        <a:hlink>
          <a:srgbClr val="3F2FB5"/>
        </a:hlink>
        <a:folHlink>
          <a:srgbClr val="3189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4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33CCCC"/>
        </a:accent1>
        <a:accent2>
          <a:srgbClr val="6AB475"/>
        </a:accent2>
        <a:accent3>
          <a:srgbClr val="AAB8B8"/>
        </a:accent3>
        <a:accent4>
          <a:srgbClr val="DADADA"/>
        </a:accent4>
        <a:accent5>
          <a:srgbClr val="ADE2E2"/>
        </a:accent5>
        <a:accent6>
          <a:srgbClr val="5FA369"/>
        </a:accent6>
        <a:hlink>
          <a:srgbClr val="00FF99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5">
        <a:dk1>
          <a:srgbClr val="8ABA8D"/>
        </a:dk1>
        <a:lt1>
          <a:srgbClr val="FFFFFF"/>
        </a:lt1>
        <a:dk2>
          <a:srgbClr val="6FB56D"/>
        </a:dk2>
        <a:lt2>
          <a:srgbClr val="DCF1F4"/>
        </a:lt2>
        <a:accent1>
          <a:srgbClr val="2E7E2E"/>
        </a:accent1>
        <a:accent2>
          <a:srgbClr val="25735D"/>
        </a:accent2>
        <a:accent3>
          <a:srgbClr val="BBD7BA"/>
        </a:accent3>
        <a:accent4>
          <a:srgbClr val="DADADA"/>
        </a:accent4>
        <a:accent5>
          <a:srgbClr val="ADC0AD"/>
        </a:accent5>
        <a:accent6>
          <a:srgbClr val="206853"/>
        </a:accent6>
        <a:hlink>
          <a:srgbClr val="FFFF00"/>
        </a:hlink>
        <a:folHlink>
          <a:srgbClr val="FFF4B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6">
        <a:dk1>
          <a:srgbClr val="005400"/>
        </a:dk1>
        <a:lt1>
          <a:srgbClr val="FFFFFF"/>
        </a:lt1>
        <a:dk2>
          <a:srgbClr val="004800"/>
        </a:dk2>
        <a:lt2>
          <a:srgbClr val="D6D8C0"/>
        </a:lt2>
        <a:accent1>
          <a:srgbClr val="339933"/>
        </a:accent1>
        <a:accent2>
          <a:srgbClr val="7D8C70"/>
        </a:accent2>
        <a:accent3>
          <a:srgbClr val="AAB1AA"/>
        </a:accent3>
        <a:accent4>
          <a:srgbClr val="DADADA"/>
        </a:accent4>
        <a:accent5>
          <a:srgbClr val="ADCAAD"/>
        </a:accent5>
        <a:accent6>
          <a:srgbClr val="717E65"/>
        </a:accent6>
        <a:hlink>
          <a:srgbClr val="CCCC00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7">
        <a:dk1>
          <a:srgbClr val="000000"/>
        </a:dk1>
        <a:lt1>
          <a:srgbClr val="F5F0BD"/>
        </a:lt1>
        <a:dk2>
          <a:srgbClr val="BD9D69"/>
        </a:dk2>
        <a:lt2>
          <a:srgbClr val="FFFFCC"/>
        </a:lt2>
        <a:accent1>
          <a:srgbClr val="CDBB77"/>
        </a:accent1>
        <a:accent2>
          <a:srgbClr val="F8EBD0"/>
        </a:accent2>
        <a:accent3>
          <a:srgbClr val="F9F6DB"/>
        </a:accent3>
        <a:accent4>
          <a:srgbClr val="000000"/>
        </a:accent4>
        <a:accent5>
          <a:srgbClr val="E3DABD"/>
        </a:accent5>
        <a:accent6>
          <a:srgbClr val="E1D5BC"/>
        </a:accent6>
        <a:hlink>
          <a:srgbClr val="FF9900"/>
        </a:hlink>
        <a:folHlink>
          <a:srgbClr val="C64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8">
        <a:dk1>
          <a:srgbClr val="000000"/>
        </a:dk1>
        <a:lt1>
          <a:srgbClr val="E2DDD4"/>
        </a:lt1>
        <a:dk2>
          <a:srgbClr val="000000"/>
        </a:dk2>
        <a:lt2>
          <a:srgbClr val="EFEBE3"/>
        </a:lt2>
        <a:accent1>
          <a:srgbClr val="F2F2F2"/>
        </a:accent1>
        <a:accent2>
          <a:srgbClr val="C4AD74"/>
        </a:accent2>
        <a:accent3>
          <a:srgbClr val="EEEBE6"/>
        </a:accent3>
        <a:accent4>
          <a:srgbClr val="000000"/>
        </a:accent4>
        <a:accent5>
          <a:srgbClr val="F7F7F7"/>
        </a:accent5>
        <a:accent6>
          <a:srgbClr val="B19C68"/>
        </a:accent6>
        <a:hlink>
          <a:srgbClr val="A46032"/>
        </a:hlink>
        <a:folHlink>
          <a:srgbClr val="8F8E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9">
        <a:dk1>
          <a:srgbClr val="8A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5831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4AD"/>
        </a:accent5>
        <a:accent6>
          <a:srgbClr val="B24B36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Teamwork</Template>
  <TotalTime>8961</TotalTime>
  <Words>927</Words>
  <Application>Microsoft Office PowerPoint</Application>
  <PresentationFormat>On-screen Show (4:3)</PresentationFormat>
  <Paragraphs>141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Garamond</vt:lpstr>
      <vt:lpstr>Symbol</vt:lpstr>
      <vt:lpstr>Tahoma</vt:lpstr>
      <vt:lpstr>Times New Roman</vt:lpstr>
      <vt:lpstr>Wingdings</vt:lpstr>
      <vt:lpstr>Teamwork</vt:lpstr>
      <vt:lpstr>PowerPoint Presentation</vt:lpstr>
      <vt:lpstr>Политики, реализирани с КБДОО 2016 г. - приходи</vt:lpstr>
      <vt:lpstr>Политики, реализирани с КБДОО 2016 г. - приходи</vt:lpstr>
      <vt:lpstr>Политики, реализирани чрез КБДОО 2016 г. - разходи</vt:lpstr>
      <vt:lpstr>Политики, реализирани чрез КБДОО 2016 г. - разходи</vt:lpstr>
      <vt:lpstr>Консолидиран бюджет на ДОО 2016 г.</vt:lpstr>
      <vt:lpstr>Структура на приходите и получените трансфери на КБДОО 2016 г.</vt:lpstr>
      <vt:lpstr>PowerPoint Presentation</vt:lpstr>
      <vt:lpstr>Пенсии – основни параметри Брой пенсионери и пенсии</vt:lpstr>
      <vt:lpstr>Пенсии – основни параметри Средна пенсия и среден осигурителен доход</vt:lpstr>
      <vt:lpstr>Пенсии – основни параметри Разходи за пенсии като процент от БВП</vt:lpstr>
      <vt:lpstr>Разходи за краткосрочни обезщетения 2016 г. </vt:lpstr>
      <vt:lpstr>Разходи за службите по социално осигуряване 2016 г.  </vt:lpstr>
      <vt:lpstr>PowerPoint Presentation</vt:lpstr>
      <vt:lpstr>Предоставени трансфери от ДОО за 2016 г. </vt:lpstr>
      <vt:lpstr>Изпълнение на бюджета на ДОО по фондове 2016 г.</vt:lpstr>
      <vt:lpstr>Финансово състояние на Учителския пенсионен фонд (УчПФ) за 2016 г.</vt:lpstr>
      <vt:lpstr>Финансово състояние на фонд “Гарантирани вземания на работниците и служителите” за 2016 г.</vt:lpstr>
      <vt:lpstr>Благодаря за вниманието!</vt:lpstr>
    </vt:vector>
  </TitlesOfParts>
  <Company>NSSI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Jordan Hristoskov</dc:creator>
  <cp:lastModifiedBy>Антонина П. Николова</cp:lastModifiedBy>
  <cp:revision>684</cp:revision>
  <dcterms:created xsi:type="dcterms:W3CDTF">2004-07-31T07:36:13Z</dcterms:created>
  <dcterms:modified xsi:type="dcterms:W3CDTF">2017-06-19T13:04:24Z</dcterms:modified>
</cp:coreProperties>
</file>