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2" r:id="rId4"/>
    <p:sldId id="274" r:id="rId5"/>
    <p:sldId id="259" r:id="rId6"/>
    <p:sldId id="260" r:id="rId7"/>
    <p:sldId id="261" r:id="rId8"/>
    <p:sldId id="269" r:id="rId9"/>
    <p:sldId id="270" r:id="rId10"/>
    <p:sldId id="271" r:id="rId11"/>
    <p:sldId id="268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лина А. Костадинова" initials="МАК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53" autoAdjust="0"/>
    <p:restoredTop sz="96403" autoAdjust="0"/>
  </p:normalViewPr>
  <p:slideViewPr>
    <p:cSldViewPr snapToGrid="0">
      <p:cViewPr varScale="1">
        <p:scale>
          <a:sx n="86" d="100"/>
          <a:sy n="86" d="100"/>
        </p:scale>
        <p:origin x="-6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3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1815D-7E1C-4ADB-9C62-4B022A56AB2F}" type="datetimeFigureOut">
              <a:rPr lang="bg-BG" smtClean="0"/>
              <a:t>12.9.2017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975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C7255-A6F3-4741-8EE3-4C9E9DFC5C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0031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EDFC8-5FCA-4984-B5B2-0ADBC81B1A8D}" type="datetimeFigureOut">
              <a:rPr lang="bg-BG" smtClean="0"/>
              <a:t>12.9.2017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79768" y="4776790"/>
            <a:ext cx="543814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dirty="0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 smtClean="0"/>
              <a:t>Второ ниво</a:t>
            </a:r>
          </a:p>
          <a:p>
            <a:pPr lvl="2"/>
            <a:r>
              <a:rPr lang="bg-BG" dirty="0" smtClean="0"/>
              <a:t>Трето ниво</a:t>
            </a:r>
          </a:p>
          <a:p>
            <a:pPr lvl="3"/>
            <a:r>
              <a:rPr lang="bg-BG" dirty="0" smtClean="0"/>
              <a:t>Четвърто ниво</a:t>
            </a:r>
          </a:p>
          <a:p>
            <a:pPr lvl="4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75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6EEC8-1D7E-4F9D-B5E0-67A4E2127E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18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EEC8-1D7E-4F9D-B5E0-67A4E2127EB3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7703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EEC8-1D7E-4F9D-B5E0-67A4E2127EB3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8736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EEC8-1D7E-4F9D-B5E0-67A4E2127EB3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8810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-622300"/>
            <a:ext cx="6608762" cy="3717925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>
          <a:xfrm>
            <a:off x="1288243" y="2985723"/>
            <a:ext cx="5124401" cy="6553199"/>
          </a:xfrm>
        </p:spPr>
        <p:txBody>
          <a:bodyPr/>
          <a:lstStyle/>
          <a:p>
            <a:endParaRPr lang="bg-BG" sz="160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EEC8-1D7E-4F9D-B5E0-67A4E2127EB3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83170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EEC8-1D7E-4F9D-B5E0-67A4E2127EB3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135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73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726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357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40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398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545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698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55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42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39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3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04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07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3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34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3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5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807309"/>
            <a:ext cx="6815668" cy="3229231"/>
          </a:xfrm>
        </p:spPr>
        <p:txBody>
          <a:bodyPr>
            <a:normAutofit fontScale="90000"/>
          </a:bodyPr>
          <a:lstStyle/>
          <a:p>
            <a:r>
              <a:rPr lang="bg-BG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Концепция за управление на Националния осигурителен институт </a:t>
            </a:r>
            <a:br>
              <a:rPr lang="bg-BG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периода 2017-2020 г. </a:t>
            </a:r>
            <a:r>
              <a:rPr lang="bg-BG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14119"/>
            <a:ext cx="6815669" cy="1441621"/>
          </a:xfrm>
        </p:spPr>
        <p:txBody>
          <a:bodyPr>
            <a:normAutofit fontScale="62500" lnSpcReduction="20000"/>
          </a:bodyPr>
          <a:lstStyle/>
          <a:p>
            <a:endParaRPr lang="bg-BG" sz="2400" b="1" dirty="0" smtClean="0"/>
          </a:p>
          <a:p>
            <a:r>
              <a:rPr 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bg-BG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септември 2017 г.</a:t>
            </a:r>
          </a:p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Ивайло Иванов</a:t>
            </a:r>
            <a:endParaRPr lang="bg-BG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 края на мандата Националния осигурителен институт е постигнал:</a:t>
            </a:r>
            <a:b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16908" y="2471351"/>
            <a:ext cx="5651157" cy="3220995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Високо обществено доверие</a:t>
            </a:r>
          </a:p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Подаване на заявленията за краткосрочните и дългосрочни обезщетения и изплащането им – изцяло по електронен път</a:t>
            </a:r>
          </a:p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Предвидим и желан работодател</a:t>
            </a:r>
          </a:p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Развита корпоративна социална отговорност</a:t>
            </a:r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697" y="2419563"/>
            <a:ext cx="3959865" cy="301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1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Благодаря за вниманието!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8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Съдържание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049" y="2677297"/>
            <a:ext cx="9405547" cy="3198570"/>
          </a:xfrm>
        </p:spPr>
        <p:txBody>
          <a:bodyPr>
            <a:normAutofit/>
          </a:bodyPr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Финансови показатели на бюджета на ДОО </a:t>
            </a:r>
          </a:p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Основни цели, заложени за изпълнение в периода 2017 –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Резултатите, към които се стремим и ползите, които ще постигнем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63" y="700217"/>
            <a:ext cx="10273056" cy="584886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Финансови показатели на бюджета на ДОО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(2015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2017)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489124"/>
              </p:ext>
            </p:extLst>
          </p:nvPr>
        </p:nvGraphicFramePr>
        <p:xfrm>
          <a:off x="1227438" y="1285104"/>
          <a:ext cx="9588844" cy="4865428"/>
        </p:xfrm>
        <a:graphic>
          <a:graphicData uri="http://schemas.openxmlformats.org/drawingml/2006/table">
            <a:tbl>
              <a:tblPr/>
              <a:tblGrid>
                <a:gridCol w="2868061"/>
                <a:gridCol w="1102826"/>
                <a:gridCol w="1084920"/>
                <a:gridCol w="1138630"/>
                <a:gridCol w="1106404"/>
                <a:gridCol w="1170856"/>
                <a:gridCol w="1117147"/>
              </a:tblGrid>
              <a:tr h="301877">
                <a:tc gridSpan="7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ИЗПЪЛНЕНИЕ НА КОНСОЛИДИРАНИЯ БЮДЖЕТ НА ДОО за периода </a:t>
                      </a:r>
                      <a:r>
                        <a:rPr lang="ru-RU" sz="900" b="1" u="none" strike="noStrike" dirty="0" smtClean="0">
                          <a:effectLst/>
                        </a:rPr>
                        <a:t>2015-2017 </a:t>
                      </a:r>
                      <a:r>
                        <a:rPr lang="ru-RU" sz="900" b="1" u="none" strike="noStrike" dirty="0">
                          <a:effectLst/>
                        </a:rPr>
                        <a:t>г.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30187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b"/>
                      <a:endParaRPr lang="bg-BG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b"/>
                      <a:endParaRPr lang="bg-BG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b"/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b"/>
                      <a:endParaRPr lang="bg-BG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b"/>
                      <a:endParaRPr lang="bg-BG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b"/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b"/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</a:tr>
              <a:tr h="301877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bg-BG" sz="800" b="1" u="none" strike="noStrike" dirty="0">
                          <a:effectLst/>
                        </a:rPr>
                        <a:t>ПОКАЗАТЕЛИ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b"/>
                      <a:r>
                        <a:rPr lang="bg-BG" sz="800" b="1" u="none" strike="noStrike" dirty="0" smtClean="0">
                          <a:effectLst/>
                        </a:rPr>
                        <a:t>2015 </a:t>
                      </a:r>
                      <a:r>
                        <a:rPr lang="bg-BG" sz="800" b="1" u="none" strike="noStrike" dirty="0">
                          <a:effectLst/>
                        </a:rPr>
                        <a:t>г.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b"/>
                      <a:r>
                        <a:rPr lang="bg-BG" sz="800" b="1" u="none" strike="noStrike" dirty="0" smtClean="0">
                          <a:effectLst/>
                        </a:rPr>
                        <a:t>2016 </a:t>
                      </a:r>
                      <a:r>
                        <a:rPr lang="bg-BG" sz="800" b="1" u="none" strike="noStrike" dirty="0">
                          <a:effectLst/>
                        </a:rPr>
                        <a:t>г.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b"/>
                      <a:r>
                        <a:rPr lang="bg-BG" sz="800" b="1" u="none" strike="noStrike" dirty="0" smtClean="0">
                          <a:effectLst/>
                        </a:rPr>
                        <a:t>2017 </a:t>
                      </a:r>
                      <a:r>
                        <a:rPr lang="bg-BG" sz="800" b="1" u="none" strike="noStrike" dirty="0">
                          <a:effectLst/>
                        </a:rPr>
                        <a:t>г.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543376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bg-BG" sz="800" b="1" u="none" strike="noStrike">
                          <a:effectLst/>
                        </a:rPr>
                        <a:t>План</a:t>
                      </a:r>
                      <a:endParaRPr lang="bg-BG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bg-BG" sz="800" b="1" u="none" strike="noStrike" dirty="0">
                          <a:effectLst/>
                        </a:rPr>
                        <a:t>Отчет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bg-BG" sz="800" b="1" u="none" strike="noStrike" dirty="0">
                          <a:effectLst/>
                        </a:rPr>
                        <a:t>План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bg-BG" sz="800" b="1" u="none" strike="noStrike" dirty="0">
                          <a:effectLst/>
                        </a:rPr>
                        <a:t>Отчет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bg-BG" sz="800" b="1" u="none" strike="noStrike" dirty="0">
                          <a:effectLst/>
                        </a:rPr>
                        <a:t>План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ctr"/>
                      <a:r>
                        <a:rPr lang="bg-BG" sz="800" b="1" u="none" strike="noStrike" dirty="0" smtClean="0">
                          <a:effectLst/>
                        </a:rPr>
                        <a:t>Отчет към</a:t>
                      </a:r>
                      <a:r>
                        <a:rPr lang="bg-BG" sz="800" b="1" u="none" strike="noStrike" baseline="0" dirty="0" smtClean="0">
                          <a:effectLst/>
                        </a:rPr>
                        <a:t> 30.06.2017 г.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</a:tr>
              <a:tr h="30187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I.  </a:t>
                      </a:r>
                      <a:r>
                        <a:rPr lang="bg-BG" sz="900" b="1" u="none" strike="noStrike" dirty="0">
                          <a:effectLst/>
                        </a:rPr>
                        <a:t>ПРИХОДИ </a:t>
                      </a:r>
                      <a:r>
                        <a:rPr lang="bg-BG" sz="900" b="1" u="none" strike="noStrike" dirty="0" smtClean="0">
                          <a:effectLst/>
                        </a:rPr>
                        <a:t>– ОБЩО</a:t>
                      </a:r>
                      <a:r>
                        <a:rPr lang="en-US" sz="900" b="1" u="none" strike="noStrike" dirty="0" smtClean="0">
                          <a:effectLst/>
                        </a:rPr>
                        <a:t>(</a:t>
                      </a:r>
                      <a:r>
                        <a:rPr lang="bg-BG" sz="900" b="1" u="none" strike="noStrike" dirty="0" smtClean="0">
                          <a:effectLst/>
                        </a:rPr>
                        <a:t>лв.</a:t>
                      </a:r>
                      <a:r>
                        <a:rPr lang="en-US" sz="900" b="1" u="none" strike="noStrike" dirty="0" smtClean="0">
                          <a:effectLst/>
                        </a:rPr>
                        <a:t>)</a:t>
                      </a:r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ctr"/>
                      <a:r>
                        <a:rPr lang="bg-BG" sz="900" b="1" u="none" strike="noStrike" dirty="0" smtClean="0">
                          <a:effectLst/>
                        </a:rPr>
                        <a:t>4 580 575 600</a:t>
                      </a:r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ctr"/>
                      <a:r>
                        <a:rPr lang="bg-BG" sz="900" b="1" u="none" strike="noStrike" dirty="0" smtClean="0">
                          <a:effectLst/>
                        </a:rPr>
                        <a:t>4 850 024</a:t>
                      </a:r>
                      <a:r>
                        <a:rPr lang="bg-BG" sz="900" b="1" u="none" strike="noStrike" baseline="0" dirty="0" smtClean="0">
                          <a:effectLst/>
                        </a:rPr>
                        <a:t> 993</a:t>
                      </a:r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ctr"/>
                      <a:r>
                        <a:rPr lang="bg-BG" sz="900" b="1" u="none" strike="noStrike" dirty="0" smtClean="0">
                          <a:effectLst/>
                        </a:rPr>
                        <a:t>4 982 521 300</a:t>
                      </a:r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ctr"/>
                      <a:r>
                        <a:rPr lang="bg-BG" sz="900" b="1" u="none" strike="noStrike" dirty="0" smtClean="0">
                          <a:effectLst/>
                        </a:rPr>
                        <a:t>5 238 070 682</a:t>
                      </a:r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ctr"/>
                      <a:r>
                        <a:rPr lang="bg-BG" sz="900" b="1" u="none" strike="noStrike" dirty="0" smtClean="0">
                          <a:effectLst/>
                        </a:rPr>
                        <a:t>5 651 988 000</a:t>
                      </a:r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ctr"/>
                      <a:r>
                        <a:rPr lang="bg-BG" sz="900" b="1" u="none" strike="noStrike" dirty="0" smtClean="0">
                          <a:effectLst/>
                        </a:rPr>
                        <a:t>2 904 982 062</a:t>
                      </a:r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162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b"/>
                      <a:r>
                        <a:rPr lang="bg-BG" sz="800" b="1" u="none" strike="noStrike" dirty="0">
                          <a:effectLst/>
                        </a:rPr>
                        <a:t>в </a:t>
                      </a:r>
                      <a:r>
                        <a:rPr lang="bg-BG" sz="800" b="1" u="none" strike="noStrike" dirty="0" err="1">
                          <a:effectLst/>
                        </a:rPr>
                        <a:t>т.ч</a:t>
                      </a:r>
                      <a:r>
                        <a:rPr lang="bg-BG" sz="800" b="1" u="none" strike="noStrike" dirty="0">
                          <a:effectLst/>
                        </a:rPr>
                        <a:t> .                                                                      Осигурителни вноски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r>
                        <a:rPr lang="bg-BG" sz="800" b="1" u="none" strike="noStrike" dirty="0" smtClean="0">
                          <a:effectLst/>
                        </a:rPr>
                        <a:t>4 569 630 600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r>
                        <a:rPr lang="bg-BG" sz="800" b="1" u="none" strike="noStrike" dirty="0" smtClean="0">
                          <a:effectLst/>
                        </a:rPr>
                        <a:t>4 798 107 454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r>
                        <a:rPr lang="bg-BG" sz="800" b="1" u="none" strike="noStrike" dirty="0" smtClean="0">
                          <a:effectLst/>
                        </a:rPr>
                        <a:t>4 971 506 300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r>
                        <a:rPr lang="bg-BG" sz="800" b="1" u="none" strike="noStrike" dirty="0" smtClean="0">
                          <a:effectLst/>
                        </a:rPr>
                        <a:t>5 064 900 679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r>
                        <a:rPr lang="bg-BG" sz="800" b="1" u="none" strike="noStrike" dirty="0" smtClean="0">
                          <a:effectLst/>
                        </a:rPr>
                        <a:t>5 614 738 000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r>
                        <a:rPr lang="bg-BG" sz="800" b="1" u="none" strike="noStrike" dirty="0" smtClean="0">
                          <a:effectLst/>
                        </a:rPr>
                        <a:t>2 843 005 489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</a:tr>
              <a:tr h="30187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II. </a:t>
                      </a:r>
                      <a:r>
                        <a:rPr lang="bg-BG" sz="900" b="1" u="none" strike="noStrike" dirty="0">
                          <a:effectLst/>
                        </a:rPr>
                        <a:t>РАЗХОДИ </a:t>
                      </a:r>
                      <a:r>
                        <a:rPr lang="bg-BG" sz="900" b="1" u="none" strike="noStrike" dirty="0" smtClean="0">
                          <a:effectLst/>
                        </a:rPr>
                        <a:t>– ОБЩО</a:t>
                      </a:r>
                      <a:r>
                        <a:rPr lang="en-US" sz="900" b="1" u="none" strike="noStrike" dirty="0" smtClean="0">
                          <a:effectLst/>
                        </a:rPr>
                        <a:t>(</a:t>
                      </a:r>
                      <a:r>
                        <a:rPr lang="bg-BG" sz="900" b="1" u="none" strike="noStrike" dirty="0" smtClean="0">
                          <a:effectLst/>
                        </a:rPr>
                        <a:t>лв.</a:t>
                      </a:r>
                      <a:r>
                        <a:rPr lang="en-US" sz="900" b="1" u="none" strike="noStrike" dirty="0" smtClean="0">
                          <a:effectLst/>
                        </a:rPr>
                        <a:t>)</a:t>
                      </a:r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ctr"/>
                      <a:r>
                        <a:rPr lang="bg-BG" sz="900" b="1" u="none" strike="noStrike" dirty="0" smtClean="0">
                          <a:effectLst/>
                        </a:rPr>
                        <a:t>9 620 517 000</a:t>
                      </a:r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ctr"/>
                      <a:r>
                        <a:rPr lang="bg-BG" sz="900" b="1" u="none" strike="noStrike" dirty="0" smtClean="0">
                          <a:effectLst/>
                        </a:rPr>
                        <a:t>9 761</a:t>
                      </a:r>
                      <a:r>
                        <a:rPr lang="bg-BG" sz="900" b="1" u="none" strike="noStrike" baseline="0" dirty="0" smtClean="0">
                          <a:effectLst/>
                        </a:rPr>
                        <a:t> 899 041</a:t>
                      </a:r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ctr"/>
                      <a:r>
                        <a:rPr lang="bg-BG" sz="900" b="1" u="none" strike="noStrike" dirty="0" smtClean="0">
                          <a:effectLst/>
                        </a:rPr>
                        <a:t>10 037 482 819</a:t>
                      </a:r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ctr"/>
                      <a:r>
                        <a:rPr lang="bg-BG" sz="900" b="1" u="none" strike="noStrike" dirty="0" smtClean="0">
                          <a:effectLst/>
                        </a:rPr>
                        <a:t>10 188 000 836</a:t>
                      </a:r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ctr"/>
                      <a:r>
                        <a:rPr lang="bg-BG" sz="900" b="1" u="none" strike="noStrike" dirty="0" smtClean="0">
                          <a:effectLst/>
                        </a:rPr>
                        <a:t>10 368 163 800</a:t>
                      </a:r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ctr"/>
                      <a:r>
                        <a:rPr lang="bg-BG" sz="900" b="1" u="none" strike="noStrike" dirty="0" smtClean="0">
                          <a:effectLst/>
                        </a:rPr>
                        <a:t>5 129 696 507</a:t>
                      </a:r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07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t"/>
                      <a:r>
                        <a:rPr lang="bg-BG" sz="800" b="1" u="none" strike="noStrike" dirty="0">
                          <a:effectLst/>
                        </a:rPr>
                        <a:t>в т.ч.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b"/>
                      <a:r>
                        <a:rPr lang="bg-BG" sz="900" b="1" u="none" strike="noStrike" dirty="0">
                          <a:effectLst/>
                        </a:rPr>
                        <a:t> </a:t>
                      </a:r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b"/>
                      <a:r>
                        <a:rPr lang="bg-BG" sz="900" b="1" u="none" strike="noStrike" dirty="0">
                          <a:effectLst/>
                        </a:rPr>
                        <a:t> </a:t>
                      </a:r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b"/>
                      <a:r>
                        <a:rPr lang="bg-BG" sz="900" b="1" u="none" strike="noStrike">
                          <a:effectLst/>
                        </a:rPr>
                        <a:t> </a:t>
                      </a:r>
                      <a:endParaRPr lang="bg-BG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b"/>
                      <a:r>
                        <a:rPr lang="bg-BG" sz="900" b="1" u="none" strike="noStrike" dirty="0">
                          <a:effectLst/>
                        </a:rPr>
                        <a:t> </a:t>
                      </a:r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b"/>
                      <a:r>
                        <a:rPr lang="bg-BG" sz="900" b="1" u="none" strike="noStrike" dirty="0">
                          <a:effectLst/>
                        </a:rPr>
                        <a:t> </a:t>
                      </a:r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b"/>
                      <a:r>
                        <a:rPr lang="bg-BG" sz="900" b="1" u="none" strike="noStrike" dirty="0">
                          <a:effectLst/>
                        </a:rPr>
                        <a:t> </a:t>
                      </a:r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</a:tr>
              <a:tr h="30187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b"/>
                      <a:r>
                        <a:rPr lang="bg-BG" sz="800" b="1" u="none" strike="noStrike">
                          <a:effectLst/>
                        </a:rPr>
                        <a:t>ПЕНСИИ</a:t>
                      </a:r>
                      <a:endParaRPr lang="bg-BG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r>
                        <a:rPr lang="bg-BG" sz="800" b="1" u="none" strike="noStrike" dirty="0" smtClean="0">
                          <a:effectLst/>
                        </a:rPr>
                        <a:t>8 392 990 000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r>
                        <a:rPr lang="bg-BG" sz="800" b="1" u="none" strike="noStrike" dirty="0" smtClean="0">
                          <a:effectLst/>
                        </a:rPr>
                        <a:t>8 445 512 112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r>
                        <a:rPr lang="bg-BG" sz="800" b="1" u="none" strike="noStrike" dirty="0" smtClean="0">
                          <a:effectLst/>
                        </a:rPr>
                        <a:t>8 740 004 100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r>
                        <a:rPr lang="bg-BG" sz="800" b="1" u="none" strike="noStrike" dirty="0" smtClean="0">
                          <a:effectLst/>
                        </a:rPr>
                        <a:t>8 736 973</a:t>
                      </a:r>
                      <a:r>
                        <a:rPr lang="bg-BG" sz="800" b="1" u="none" strike="noStrike" baseline="0" dirty="0" smtClean="0">
                          <a:effectLst/>
                        </a:rPr>
                        <a:t> 462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r>
                        <a:rPr lang="bg-BG" sz="800" b="1" u="none" strike="noStrike" dirty="0" smtClean="0">
                          <a:effectLst/>
                        </a:rPr>
                        <a:t>8 936 300 000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r>
                        <a:rPr lang="bg-BG" sz="800" b="1" u="none" strike="noStrike" dirty="0" smtClean="0">
                          <a:effectLst/>
                        </a:rPr>
                        <a:t>4 411 495 789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</a:tr>
              <a:tr h="39244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b"/>
                      <a:r>
                        <a:rPr lang="bg-BG" sz="800" b="1" u="none" strike="noStrike">
                          <a:effectLst/>
                        </a:rPr>
                        <a:t>СОЦИАЛНИ ПОМОЩИ И ОБЕЗЩЕТЕНИЯ</a:t>
                      </a:r>
                      <a:endParaRPr lang="bg-BG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r>
                        <a:rPr lang="bg-BG" sz="800" b="1" u="none" strike="noStrike" dirty="0" smtClean="0">
                          <a:effectLst/>
                        </a:rPr>
                        <a:t>1 156 050 000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r>
                        <a:rPr lang="bg-BG" sz="800" b="1" u="none" strike="noStrike" dirty="0" smtClean="0">
                          <a:effectLst/>
                        </a:rPr>
                        <a:t>1 250 125 243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r>
                        <a:rPr lang="bg-BG" sz="800" b="1" u="none" strike="noStrike" dirty="0" smtClean="0">
                          <a:effectLst/>
                        </a:rPr>
                        <a:t>1 221 769 919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r>
                        <a:rPr lang="bg-BG" sz="800" b="1" u="none" strike="noStrike" dirty="0" smtClean="0">
                          <a:effectLst/>
                        </a:rPr>
                        <a:t>1 381 314 986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r>
                        <a:rPr lang="bg-BG" sz="800" b="1" u="none" strike="noStrike" dirty="0" smtClean="0">
                          <a:effectLst/>
                        </a:rPr>
                        <a:t>1 350 000 000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r>
                        <a:rPr lang="bg-BG" sz="800" b="1" u="none" strike="noStrike" dirty="0" smtClean="0">
                          <a:effectLst/>
                        </a:rPr>
                        <a:t>691 541 984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</a:tr>
              <a:tr h="30187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   III. </a:t>
                      </a:r>
                      <a:r>
                        <a:rPr lang="bg-BG" sz="800" b="1" u="none" strike="noStrike" dirty="0">
                          <a:effectLst/>
                        </a:rPr>
                        <a:t>ТРАНСФЕРИ </a:t>
                      </a:r>
                      <a:r>
                        <a:rPr lang="bg-BG" sz="800" b="1" u="none" strike="noStrike" dirty="0" smtClean="0">
                          <a:effectLst/>
                        </a:rPr>
                        <a:t>– ОБЩО</a:t>
                      </a:r>
                      <a:r>
                        <a:rPr lang="en-US" sz="800" b="1" u="none" strike="noStrike" dirty="0" smtClean="0">
                          <a:effectLst/>
                        </a:rPr>
                        <a:t>(</a:t>
                      </a:r>
                      <a:r>
                        <a:rPr lang="bg-BG" sz="800" b="1" u="none" strike="noStrike" dirty="0" smtClean="0">
                          <a:effectLst/>
                        </a:rPr>
                        <a:t>лв.</a:t>
                      </a:r>
                      <a:r>
                        <a:rPr lang="en-US" sz="800" b="1" u="none" strike="noStrike" dirty="0" smtClean="0">
                          <a:effectLst/>
                        </a:rPr>
                        <a:t>)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ctr"/>
                      <a:r>
                        <a:rPr lang="bg-BG" sz="900" b="1" u="none" strike="noStrike" dirty="0" smtClean="0">
                          <a:effectLst/>
                        </a:rPr>
                        <a:t>5 043 879 900</a:t>
                      </a:r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ctr"/>
                      <a:r>
                        <a:rPr lang="bg-BG" sz="900" b="1" u="none" strike="noStrike" dirty="0" smtClean="0">
                          <a:effectLst/>
                        </a:rPr>
                        <a:t>4 916 326 976</a:t>
                      </a:r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ctr"/>
                      <a:r>
                        <a:rPr lang="bg-BG" sz="900" b="1" u="none" strike="noStrike" dirty="0" smtClean="0">
                          <a:effectLst/>
                        </a:rPr>
                        <a:t>5 057 050 519</a:t>
                      </a:r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ctr"/>
                      <a:r>
                        <a:rPr lang="bg-BG" sz="900" b="1" u="none" strike="noStrike" dirty="0" smtClean="0">
                          <a:effectLst/>
                        </a:rPr>
                        <a:t>4 945 718 357</a:t>
                      </a:r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ctr"/>
                      <a:r>
                        <a:rPr lang="bg-BG" sz="900" b="1" u="none" strike="noStrike" dirty="0" smtClean="0">
                          <a:effectLst/>
                        </a:rPr>
                        <a:t>4 716 175 800</a:t>
                      </a:r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ctr"/>
                      <a:r>
                        <a:rPr lang="bg-BG" sz="900" b="1" u="none" strike="noStrike" dirty="0" smtClean="0">
                          <a:effectLst/>
                        </a:rPr>
                        <a:t>2 436 562 809</a:t>
                      </a:r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</a:tr>
              <a:tr h="19661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b"/>
                      <a:r>
                        <a:rPr lang="ru-RU" sz="800" b="1" u="none" strike="noStrike" dirty="0" smtClean="0">
                          <a:effectLst/>
                        </a:rPr>
                        <a:t>в т. ч. 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ctr"/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ctr"/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ctr"/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ctr"/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ctr"/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ctr"/>
                      <a:endParaRPr lang="bg-BG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</a:tr>
              <a:tr h="4167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b"/>
                      <a:r>
                        <a:rPr lang="ru-RU" sz="800" b="1" u="none" strike="noStrike" dirty="0" smtClean="0">
                          <a:effectLst/>
                        </a:rPr>
                        <a:t>Получен </a:t>
                      </a:r>
                      <a:r>
                        <a:rPr lang="ru-RU" sz="800" b="1" u="none" strike="noStrike" dirty="0">
                          <a:effectLst/>
                        </a:rPr>
                        <a:t>допълнителен трансфер от Ц/ДБ за покриване недостига от средства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r>
                        <a:rPr lang="bg-BG" sz="800" b="1" u="none" strike="noStrike" dirty="0" smtClean="0">
                          <a:effectLst/>
                        </a:rPr>
                        <a:t>2 002 239 460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r>
                        <a:rPr lang="bg-BG" sz="800" b="1" u="none" strike="noStrike" dirty="0" smtClean="0">
                          <a:effectLst/>
                        </a:rPr>
                        <a:t>1 768 527 250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r>
                        <a:rPr lang="bg-BG" sz="800" b="1" u="none" strike="noStrike" dirty="0" smtClean="0">
                          <a:effectLst/>
                        </a:rPr>
                        <a:t>4 719 248 415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r>
                        <a:rPr lang="bg-BG" sz="800" b="1" u="none" strike="noStrike" dirty="0" smtClean="0">
                          <a:effectLst/>
                        </a:rPr>
                        <a:t>4 501 891 161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r>
                        <a:rPr lang="bg-BG" sz="800" b="1" u="none" strike="noStrike" dirty="0" smtClean="0">
                          <a:effectLst/>
                        </a:rPr>
                        <a:t>4 398 489 919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r>
                        <a:rPr lang="bg-BG" sz="800" b="1" u="none" strike="noStrike" dirty="0" smtClean="0">
                          <a:effectLst/>
                        </a:rPr>
                        <a:t>2 199 244 962</a:t>
                      </a:r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</a:tr>
              <a:tr h="5061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fontAlgn="b"/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 трансфер от ЦБ в размер на 12 на сто върху сбора от осигурителните доходи на всички осигурени лица за календарната година</a:t>
                      </a:r>
                      <a:endParaRPr lang="ru-RU" sz="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r>
                        <a:rPr lang="bg-BG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2 707 830 440</a:t>
                      </a:r>
                      <a:endParaRPr lang="bg-BG" sz="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r>
                        <a:rPr lang="bg-BG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2 707 830 440</a:t>
                      </a:r>
                      <a:endParaRPr lang="bg-BG" sz="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r" fontAlgn="b"/>
                      <a:endParaRPr lang="bg-B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37" marR="8037" marT="8037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1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Разходи за издръжка на дейността на НОИ </a:t>
            </a:r>
            <a:endParaRPr lang="bg-BG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381798"/>
              </p:ext>
            </p:extLst>
          </p:nvPr>
        </p:nvGraphicFramePr>
        <p:xfrm>
          <a:off x="1513490" y="2448910"/>
          <a:ext cx="9207062" cy="3310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0677"/>
                <a:gridCol w="2734558"/>
                <a:gridCol w="3101827"/>
              </a:tblGrid>
              <a:tr h="406143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Показател</a:t>
                      </a:r>
                      <a:endParaRPr lang="bg-BG" sz="1800" dirty="0"/>
                    </a:p>
                  </a:txBody>
                  <a:tcPr marL="92128" marR="92128" marT="46064" marB="46064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dirty="0" smtClean="0"/>
                        <a:t>ЗБДОО 2017 г. </a:t>
                      </a:r>
                      <a:endParaRPr lang="bg-BG" sz="1800" dirty="0"/>
                    </a:p>
                  </a:txBody>
                  <a:tcPr marL="92128" marR="92128" marT="46064" marB="460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Отчет 2017 г.  (към 30 юни)</a:t>
                      </a:r>
                      <a:endParaRPr lang="bg-BG" sz="1800" dirty="0"/>
                    </a:p>
                  </a:txBody>
                  <a:tcPr marL="92128" marR="92128" marT="46064" marB="46064"/>
                </a:tc>
              </a:tr>
              <a:tr h="701016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Разходи</a:t>
                      </a:r>
                      <a:r>
                        <a:rPr lang="bg-BG" sz="1800" baseline="0" dirty="0" smtClean="0"/>
                        <a:t> за </a:t>
                      </a:r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службите по социално осигуряване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хил. лв.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bg-BG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128" marR="92128" marT="46064" marB="460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aseline="0" dirty="0" smtClean="0"/>
                        <a:t> 81 795,8 хил. лв.</a:t>
                      </a:r>
                      <a:endParaRPr lang="bg-BG" sz="1800" dirty="0"/>
                    </a:p>
                  </a:txBody>
                  <a:tcPr marL="92128" marR="92128" marT="46064" marB="460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26 311,8</a:t>
                      </a:r>
                      <a:r>
                        <a:rPr lang="bg-BG" sz="1800" baseline="0" dirty="0" smtClean="0"/>
                        <a:t> хил. лв.</a:t>
                      </a:r>
                      <a:endParaRPr lang="bg-BG" sz="1800" dirty="0"/>
                    </a:p>
                  </a:txBody>
                  <a:tcPr marL="92128" marR="92128" marT="46064" marB="46064"/>
                </a:tc>
              </a:tr>
              <a:tr h="567489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Разходи за службите по СО в % от общите разходи на</a:t>
                      </a:r>
                      <a:r>
                        <a:rPr lang="bg-BG" sz="1400" baseline="0" dirty="0" smtClean="0"/>
                        <a:t> ДОО</a:t>
                      </a:r>
                      <a:endParaRPr lang="bg-BG" sz="1400" dirty="0"/>
                    </a:p>
                  </a:txBody>
                  <a:tcPr marL="92128" marR="92128" marT="46064" marB="460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0,79</a:t>
                      </a:r>
                      <a:endParaRPr lang="bg-BG" sz="1800" dirty="0"/>
                    </a:p>
                  </a:txBody>
                  <a:tcPr marL="92128" marR="92128" marT="46064" marB="460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0,51</a:t>
                      </a:r>
                      <a:endParaRPr lang="bg-BG" sz="1800" dirty="0"/>
                    </a:p>
                  </a:txBody>
                  <a:tcPr marL="92128" marR="92128" marT="46064" marB="46064"/>
                </a:tc>
              </a:tr>
              <a:tr h="406143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Щатна численост-бр.</a:t>
                      </a:r>
                      <a:endParaRPr lang="bg-BG" sz="1800" dirty="0"/>
                    </a:p>
                  </a:txBody>
                  <a:tcPr marL="92128" marR="92128" marT="46064" marB="460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3 467</a:t>
                      </a:r>
                      <a:endParaRPr lang="bg-BG" sz="1800" dirty="0"/>
                    </a:p>
                  </a:txBody>
                  <a:tcPr marL="92128" marR="92128" marT="46064" marB="460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3 467</a:t>
                      </a:r>
                      <a:endParaRPr lang="bg-BG" sz="1800" dirty="0"/>
                    </a:p>
                  </a:txBody>
                  <a:tcPr marL="92128" marR="92128" marT="46064" marB="46064"/>
                </a:tc>
              </a:tr>
              <a:tr h="701016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Извънщатна</a:t>
                      </a:r>
                      <a:r>
                        <a:rPr lang="bg-BG" sz="1800" baseline="0" dirty="0" smtClean="0"/>
                        <a:t> численост </a:t>
                      </a:r>
                      <a:br>
                        <a:rPr lang="bg-BG" sz="1800" baseline="0" dirty="0" smtClean="0"/>
                      </a:br>
                      <a:r>
                        <a:rPr lang="en-US" sz="1800" baseline="0" dirty="0" smtClean="0"/>
                        <a:t>(</a:t>
                      </a:r>
                      <a:r>
                        <a:rPr lang="bg-BG" sz="1800" baseline="0" dirty="0" smtClean="0"/>
                        <a:t>ПМС №66</a:t>
                      </a:r>
                      <a:r>
                        <a:rPr lang="en-US" sz="1800" baseline="0" dirty="0" smtClean="0"/>
                        <a:t>)</a:t>
                      </a:r>
                      <a:r>
                        <a:rPr lang="bg-BG" sz="1800" baseline="0" dirty="0" smtClean="0"/>
                        <a:t> - бр.</a:t>
                      </a:r>
                      <a:endParaRPr lang="bg-BG" sz="1800" dirty="0"/>
                    </a:p>
                  </a:txBody>
                  <a:tcPr marL="92128" marR="92128" marT="46064" marB="460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164,5</a:t>
                      </a:r>
                      <a:endParaRPr lang="bg-BG" sz="1800" dirty="0"/>
                    </a:p>
                  </a:txBody>
                  <a:tcPr marL="92128" marR="92128" marT="46064" marB="46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164,5</a:t>
                      </a:r>
                      <a:endParaRPr lang="bg-BG" sz="1800" dirty="0"/>
                    </a:p>
                  </a:txBody>
                  <a:tcPr marL="92128" marR="92128" marT="46064" marB="46064" anchor="ctr"/>
                </a:tc>
              </a:tr>
              <a:tr h="528951">
                <a:tc>
                  <a:txBody>
                    <a:bodyPr/>
                    <a:lstStyle/>
                    <a:p>
                      <a:r>
                        <a:rPr lang="bg-BG" sz="1800" dirty="0" smtClean="0"/>
                        <a:t>Средна работна заплата – лв.</a:t>
                      </a:r>
                      <a:endParaRPr lang="bg-BG" sz="1800" dirty="0"/>
                    </a:p>
                  </a:txBody>
                  <a:tcPr marL="92128" marR="92128" marT="46064" marB="460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899,81</a:t>
                      </a:r>
                      <a:endParaRPr lang="bg-BG" sz="1800" dirty="0"/>
                    </a:p>
                  </a:txBody>
                  <a:tcPr marL="92128" marR="92128" marT="46064" marB="460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/>
                        <a:t>945,45</a:t>
                      </a:r>
                      <a:endParaRPr lang="bg-BG" sz="1800" dirty="0"/>
                    </a:p>
                  </a:txBody>
                  <a:tcPr marL="92128" marR="92128" marT="46064" marB="4606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9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710" y="731202"/>
            <a:ext cx="9075565" cy="2028474"/>
          </a:xfrm>
        </p:spPr>
        <p:txBody>
          <a:bodyPr>
            <a:noAutofit/>
          </a:bodyPr>
          <a:lstStyle/>
          <a:p>
            <a:r>
              <a:rPr lang="bg-BG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Разкриване на нови и усъвършенстване на съществуващи услуги</a:t>
            </a:r>
            <a:r>
              <a:rPr lang="bg-BG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bg-BG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bg-BG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6791" y="2652584"/>
            <a:ext cx="8915400" cy="2970313"/>
          </a:xfrm>
        </p:spPr>
        <p:txBody>
          <a:bodyPr>
            <a:normAutofit fontScale="92500" lnSpcReduction="10000"/>
          </a:bodyPr>
          <a:lstStyle/>
          <a:p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Активиране на достъп до регистри на други администрации през единната среда за обмен на данни между администрациите </a:t>
            </a:r>
            <a:endParaRPr lang="bg-B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Осъществяване на електронно плащане на административни услуги на НОИ чрез портала на електронното правителство</a:t>
            </a:r>
          </a:p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на осигурителен стаж и доход на самоосигуряващо се лице за периода след 01.01.2007 г.</a:t>
            </a:r>
          </a:p>
          <a:p>
            <a:pPr algn="just">
              <a:lnSpc>
                <a:spcPct val="106000"/>
              </a:lnSpc>
            </a:pPr>
            <a:r>
              <a:rPr lang="bg-B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Използване </a:t>
            </a:r>
            <a:r>
              <a:rPr lang="bg-B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алтернативни канали за доставяне на </a:t>
            </a:r>
            <a:r>
              <a:rPr lang="bg-B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писма</a:t>
            </a:r>
            <a:endParaRPr lang="bg-B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Изграждане на ефективни взаимоотношения с партньорите 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1771135" y="2611394"/>
            <a:ext cx="9125462" cy="3264473"/>
          </a:xfrm>
        </p:spPr>
        <p:txBody>
          <a:bodyPr>
            <a:normAutofit fontScale="92500"/>
          </a:bodyPr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Функциониращи регистри </a:t>
            </a:r>
          </a:p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Създаване на процедури за документиране на взаимодействията </a:t>
            </a:r>
          </a:p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Ясно дефинирани отговорности </a:t>
            </a:r>
          </a:p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Подобряване на основни бизнес процеси в Националния осигурителен институт</a:t>
            </a:r>
          </a:p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Разработване на единни за института стандарти за качество на административното обслужване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367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овешките ресурси – </a:t>
            </a:r>
            <a:b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силата в една организация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Разработване на цялостна политика за развитие на човешките ресурси за постигане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 целите и поддържането на интегритет. </a:t>
            </a:r>
          </a:p>
          <a:p>
            <a:pPr algn="just"/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Стремеж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към високо обществено доверие, изгражда и поддържа организационна култура на основата на следните принципи: законност, равнопоставеност и справедливост; отговорност, честност и прозрачност; ефективност, ефикасност, достъпност, надеждност.</a:t>
            </a:r>
          </a:p>
          <a:p>
            <a:pPr algn="just"/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Спазване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високи стандарти на поведение и ценности, за които ръководството и служителите са лично отговорни и това поведение влияе върху общественото доверие и имиджа на институцията.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063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на финансите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61304" y="2532219"/>
            <a:ext cx="9601196" cy="33189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Добре развита система за финансова отчетност и контрол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разходите.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Засилване на превенцията и последващия контрол за недопускане на неправомерни осигурителни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плащания. </a:t>
            </a:r>
          </a:p>
          <a:p>
            <a:pPr algn="just" fontAlgn="t"/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Преодоляване на слабости в процеса на анализ и планиране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потребностите.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/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Обвързване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потребностите чрез анализ разходи – ползи и въвеждане на система от показатели за ефективност.</a:t>
            </a:r>
          </a:p>
          <a:p>
            <a:pPr algn="just" fontAlgn="t"/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на ефективността на процеса за управление на риска и повишаване на методическата роля на звеното, което отговаря за координирането на действията по прилагането на процеса.</a:t>
            </a:r>
          </a:p>
          <a:p>
            <a:pPr algn="just"/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064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78820" y="691221"/>
            <a:ext cx="8915400" cy="1962571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Информационна сигурност</a:t>
            </a:r>
            <a:b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89212" y="2586680"/>
            <a:ext cx="8915400" cy="3324542"/>
          </a:xfrm>
        </p:spPr>
        <p:txBody>
          <a:bodyPr>
            <a:normAutofit lnSpcReduction="10000"/>
          </a:bodyPr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на съответствията с изискванията на Закона за защита на личните данни и изискванията на Регламент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(E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2016/679 </a:t>
            </a:r>
          </a:p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Мерки за увеличаване на отговорността и отчетността на администраторите на лични данни </a:t>
            </a:r>
          </a:p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Периодична оценка на риска </a:t>
            </a:r>
          </a:p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Обособяване на функция в организацията, отговаряща за защита на личните данни </a:t>
            </a:r>
          </a:p>
        </p:txBody>
      </p:sp>
    </p:spTree>
    <p:extLst>
      <p:ext uri="{BB962C8B-B14F-4D97-AF65-F5344CB8AC3E}">
        <p14:creationId xmlns:p14="http://schemas.microsoft.com/office/powerpoint/2010/main" val="243041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рганичен">
  <a:themeElements>
    <a:clrScheme name="Органиче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Органиче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рганиче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1490</TotalTime>
  <Words>767</Words>
  <Application>Microsoft Office PowerPoint</Application>
  <PresentationFormat>Custom</PresentationFormat>
  <Paragraphs>137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Органичен</vt:lpstr>
      <vt:lpstr>  Концепция за управление на Националния осигурителен институт  за периода 2017-2020 г.  </vt:lpstr>
      <vt:lpstr>Съдържание</vt:lpstr>
      <vt:lpstr> Финансови показатели на бюджета на ДОО (2015 - 2017) </vt:lpstr>
      <vt:lpstr>Разходи за издръжка на дейността на НОИ </vt:lpstr>
      <vt:lpstr>Разкриване на нови и усъвършенстване на съществуващи услуги </vt:lpstr>
      <vt:lpstr>Изграждане на ефективни взаимоотношения с партньорите </vt:lpstr>
      <vt:lpstr>Човешките ресурси –  силата в една организация</vt:lpstr>
      <vt:lpstr>Управление на финансите</vt:lpstr>
      <vt:lpstr> Информационна сигурност </vt:lpstr>
      <vt:lpstr>В края на мандата Националния осигурителен институт е постигнал: 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Концепция за управление на Националния осигурителен институт  за периода 2017-2020 г.  </dc:title>
  <cp:lastModifiedBy>Marieta Stoyanova</cp:lastModifiedBy>
  <cp:revision>3</cp:revision>
  <cp:lastPrinted>2017-09-12T07:46:17Z</cp:lastPrinted>
  <dcterms:created xsi:type="dcterms:W3CDTF">2016-07-24T11:41:15Z</dcterms:created>
  <dcterms:modified xsi:type="dcterms:W3CDTF">2017-09-12T07:46:24Z</dcterms:modified>
</cp:coreProperties>
</file>