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20"/>
  </p:notesMasterIdLst>
  <p:sldIdLst>
    <p:sldId id="334" r:id="rId2"/>
    <p:sldId id="337" r:id="rId3"/>
    <p:sldId id="338" r:id="rId4"/>
    <p:sldId id="339" r:id="rId5"/>
    <p:sldId id="340" r:id="rId6"/>
    <p:sldId id="341" r:id="rId7"/>
    <p:sldId id="307" r:id="rId8"/>
    <p:sldId id="335" r:id="rId9"/>
    <p:sldId id="336" r:id="rId10"/>
    <p:sldId id="311" r:id="rId11"/>
    <p:sldId id="312" r:id="rId12"/>
    <p:sldId id="264" r:id="rId13"/>
    <p:sldId id="342" r:id="rId14"/>
    <p:sldId id="344" r:id="rId15"/>
    <p:sldId id="346" r:id="rId16"/>
    <p:sldId id="350" r:id="rId17"/>
    <p:sldId id="352" r:id="rId18"/>
    <p:sldId id="347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982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A151E-C0D5-4A94-8EDB-BF6CA5AB0518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5A2E1-CDB9-4720-961F-390DCE170B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bg-BG" smtClean="0"/>
          </a:p>
        </p:txBody>
      </p:sp>
      <p:sp>
        <p:nvSpPr>
          <p:cNvPr id="56324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048C1347-4BE3-45EC-B0A3-E3557815994E}" type="datetime8">
              <a:rPr lang="zh-CN" altLang="en-US"/>
              <a:pPr/>
              <a:t>2017年10月4日3时13分</a:t>
            </a:fld>
            <a:endParaRPr lang="en-US"/>
          </a:p>
        </p:txBody>
      </p:sp>
      <p:sp>
        <p:nvSpPr>
          <p:cNvPr id="56325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© 2004 Microsoft Corporation. All rights reserved.</a:t>
            </a:r>
          </a:p>
          <a:p>
            <a:r>
              <a:rPr lang="en-US"/>
              <a:t>This presentation is for informational purposes only. Microsoft makes no warranties, express or implied, in this summary.</a:t>
            </a:r>
            <a:endParaRPr lang="en-US" sz="1200">
              <a:latin typeface="Times New Roman" pitchFamily="18" charset="0"/>
            </a:endParaRPr>
          </a:p>
        </p:txBody>
      </p:sp>
      <p:sp>
        <p:nvSpPr>
          <p:cNvPr id="5632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BB8E76-4591-49E6-AC01-382195D9A12D}" type="slidenum">
              <a:rPr lang="zh-CN" alt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Image sources</a:t>
            </a:r>
          </a:p>
          <a:p>
            <a:r>
              <a:rPr lang="en-GB" dirty="0" smtClean="0"/>
              <a:t>DRE:</a:t>
            </a:r>
            <a:r>
              <a:rPr lang="en-GB" baseline="0" dirty="0" smtClean="0"/>
              <a:t> </a:t>
            </a:r>
            <a:r>
              <a:rPr lang="en-GB" dirty="0" smtClean="0"/>
              <a:t>http://visuals.nci.nih.gov/details.cfm?imageid=7136; no copyright permission required</a:t>
            </a:r>
          </a:p>
          <a:p>
            <a:r>
              <a:rPr lang="en-GB" dirty="0" smtClean="0"/>
              <a:t>TRUS-guided biopsy: http://www.auanet.org/eforms/hpbrief/view.cfm?i=1088&amp;a=2618; copyright permission to be sought</a:t>
            </a:r>
            <a:endParaRPr lang="en-GB" baseline="0" dirty="0" smtClean="0"/>
          </a:p>
          <a:p>
            <a:pPr defTabSz="914332">
              <a:defRPr/>
            </a:pPr>
            <a:r>
              <a:rPr lang="en-GB" b="0" dirty="0" smtClean="0"/>
              <a:t>CT scan enhanced: </a:t>
            </a:r>
            <a:r>
              <a:rPr lang="en-GB" b="0" baseline="0" dirty="0" err="1" smtClean="0"/>
              <a:t>Nudell</a:t>
            </a:r>
            <a:r>
              <a:rPr lang="en-GB" b="0" baseline="0" dirty="0" smtClean="0"/>
              <a:t> D, </a:t>
            </a:r>
            <a:r>
              <a:rPr lang="en-GB" b="0" i="1" baseline="0" dirty="0" smtClean="0"/>
              <a:t>et al. Radiologic Clinics of North America </a:t>
            </a:r>
            <a:r>
              <a:rPr lang="en-GB" b="0" baseline="0" dirty="0" smtClean="0"/>
              <a:t>2000;38:213–229 (Figures 6 and 14)</a:t>
            </a:r>
          </a:p>
          <a:p>
            <a:pPr defTabSz="914332">
              <a:defRPr/>
            </a:pPr>
            <a:r>
              <a:rPr lang="en-GB" b="0" baseline="0" dirty="0" smtClean="0"/>
              <a:t>Available from: http://www.sciencedirect.com/science/article/pii/S0033838905701573; copyright permission required</a:t>
            </a:r>
            <a:endParaRPr lang="en-GB" b="1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9DCCA-67AD-427D-A0C0-21D17DC53748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39619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Notes</a:t>
            </a:r>
          </a:p>
          <a:p>
            <a:pPr marL="171438" indent="-171438" defTabSz="914332">
              <a:buFont typeface="Arial" pitchFamily="34" charset="0"/>
              <a:buChar char="•"/>
              <a:defRPr/>
            </a:pPr>
            <a:r>
              <a:rPr lang="en-GB" dirty="0"/>
              <a:t>PLCO cancer screening trial of 76,693 men randomised to receive either annual screening with PSA and </a:t>
            </a:r>
            <a:r>
              <a:rPr lang="en-GB" dirty="0" smtClean="0"/>
              <a:t>digital </a:t>
            </a:r>
            <a:r>
              <a:rPr lang="en-GB" dirty="0"/>
              <a:t>rectal examination </a:t>
            </a:r>
            <a:r>
              <a:rPr lang="en-GB" dirty="0" smtClean="0"/>
              <a:t>(</a:t>
            </a:r>
            <a:r>
              <a:rPr lang="en-GB" dirty="0"/>
              <a:t>DRE) or standard of care (PSA cut-off level &gt;4.0 </a:t>
            </a:r>
            <a:r>
              <a:rPr lang="en-GB" dirty="0" err="1"/>
              <a:t>ng</a:t>
            </a:r>
            <a:r>
              <a:rPr lang="en-GB" dirty="0"/>
              <a:t>/mL); after 7-years’ follow-up prostate cancer-related mortality was very low in both groups and not significantly different between groups</a:t>
            </a:r>
            <a:r>
              <a:rPr lang="en-GB" baseline="30000" dirty="0"/>
              <a:t>1</a:t>
            </a:r>
            <a:endParaRPr lang="en-GB" dirty="0"/>
          </a:p>
          <a:p>
            <a:pPr marL="171438" indent="-171438" defTabSz="914332">
              <a:buFont typeface="Arial" pitchFamily="34" charset="0"/>
              <a:buChar char="•"/>
              <a:defRPr/>
            </a:pPr>
            <a:r>
              <a:rPr lang="en-GB" dirty="0"/>
              <a:t>European ERSPC study of 162,388 men aged 55–69 years randomised to PSA-based screening every 4 years or control group. The cut-off value for further investigation was a PSA level of ≥3.0 </a:t>
            </a:r>
            <a:r>
              <a:rPr lang="en-GB" dirty="0" err="1"/>
              <a:t>ng</a:t>
            </a:r>
            <a:r>
              <a:rPr lang="en-GB" dirty="0"/>
              <a:t>/mL</a:t>
            </a:r>
            <a:r>
              <a:rPr lang="en-GB" baseline="30000" dirty="0"/>
              <a:t>2</a:t>
            </a:r>
            <a:endParaRPr lang="en-GB" dirty="0"/>
          </a:p>
          <a:p>
            <a:pPr marL="171438" indent="-171438" defTabSz="914332">
              <a:buFont typeface="Arial" pitchFamily="34" charset="0"/>
              <a:buChar char="•"/>
              <a:defRPr/>
            </a:pPr>
            <a:r>
              <a:rPr lang="en-GB" dirty="0"/>
              <a:t>Further ERSPC findings: </a:t>
            </a:r>
            <a:r>
              <a:rPr lang="en-GB" dirty="0" smtClean="0"/>
              <a:t>To prevent one death from prostate cancer: Number needed to be invited=936; number needed to be detected=33</a:t>
            </a:r>
            <a:r>
              <a:rPr lang="en-GB" baseline="30000" dirty="0" smtClean="0"/>
              <a:t>2</a:t>
            </a:r>
            <a:endParaRPr lang="en-GB" dirty="0" smtClean="0"/>
          </a:p>
          <a:p>
            <a:pPr marL="107992" indent="-251982" defTabSz="914332">
              <a:buFont typeface="Wingdings" pitchFamily="2" charset="2"/>
              <a:buChar char="§"/>
              <a:defRPr/>
            </a:pPr>
            <a:endParaRPr lang="en-GB" dirty="0"/>
          </a:p>
          <a:p>
            <a:pPr marL="107992" indent="-251982" defTabSz="914332">
              <a:defRPr/>
            </a:pPr>
            <a:r>
              <a:rPr lang="en-GB" b="1" dirty="0"/>
              <a:t>References</a:t>
            </a:r>
          </a:p>
          <a:p>
            <a:pPr marL="107992" indent="-251982" defTabSz="914332">
              <a:buFont typeface="+mj-lt"/>
              <a:buAutoNum type="arabicPeriod"/>
              <a:defRPr/>
            </a:pPr>
            <a:r>
              <a:rPr lang="en-GB" dirty="0" err="1"/>
              <a:t>Andriole</a:t>
            </a:r>
            <a:r>
              <a:rPr lang="en-GB" dirty="0"/>
              <a:t> GL, </a:t>
            </a:r>
            <a:r>
              <a:rPr lang="en-GB" i="1" dirty="0"/>
              <a:t>et al. N </a:t>
            </a:r>
            <a:r>
              <a:rPr lang="en-GB" i="1" dirty="0" err="1"/>
              <a:t>Engl</a:t>
            </a:r>
            <a:r>
              <a:rPr lang="en-GB" i="1" dirty="0"/>
              <a:t> J Med </a:t>
            </a:r>
            <a:r>
              <a:rPr lang="en-GB" dirty="0"/>
              <a:t>2009;360:1310–19.</a:t>
            </a:r>
          </a:p>
          <a:p>
            <a:pPr marL="107992" indent="-251982" defTabSz="914332">
              <a:buFont typeface="+mj-lt"/>
              <a:buAutoNum type="arabicPeriod"/>
              <a:defRPr/>
            </a:pPr>
            <a:r>
              <a:rPr lang="en-GB" dirty="0"/>
              <a:t>Schroder FH, </a:t>
            </a:r>
            <a:r>
              <a:rPr lang="en-GB" i="1" dirty="0"/>
              <a:t>et al. N </a:t>
            </a:r>
            <a:r>
              <a:rPr lang="en-GB" i="1" dirty="0" err="1"/>
              <a:t>Engl</a:t>
            </a:r>
            <a:r>
              <a:rPr lang="en-GB" i="1" dirty="0"/>
              <a:t> J Med </a:t>
            </a:r>
            <a:r>
              <a:rPr lang="en-GB" dirty="0"/>
              <a:t>2012;366:981–90.</a:t>
            </a:r>
          </a:p>
          <a:p>
            <a:pPr marL="107992" indent="-251982" defTabSz="914332">
              <a:buFont typeface="Wingdings" pitchFamily="2" charset="2"/>
              <a:buChar char="§"/>
              <a:defRPr/>
            </a:pPr>
            <a:endParaRPr lang="en-GB" dirty="0"/>
          </a:p>
          <a:p>
            <a:pPr defTabSz="914332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9DCCA-67AD-427D-A0C0-21D17DC53748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51362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71C90A-8EF6-4893-BC4E-3E2B6B5EAF8A}" type="slidenum">
              <a:rPr lang="en-US">
                <a:solidFill>
                  <a:srgbClr val="000000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7100" y="747713"/>
            <a:ext cx="4960938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715630"/>
            <a:ext cx="5435600" cy="4466352"/>
          </a:xfrm>
          <a:noFill/>
        </p:spPr>
        <p:txBody>
          <a:bodyPr wrap="square" lIns="87235" tIns="43616" rIns="87235" bIns="4361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8708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5A2E1-CDB9-4720-961F-390DCE170BC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2438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72D8D-41E6-434C-8FEF-A5FD3C413DF6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C8E5-97C6-468F-9590-A73CCF8716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8693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72D8D-41E6-434C-8FEF-A5FD3C413DF6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C8E5-97C6-468F-9590-A73CCF8716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3030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72D8D-41E6-434C-8FEF-A5FD3C413DF6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C8E5-97C6-468F-9590-A73CCF8716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997800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72D8D-41E6-434C-8FEF-A5FD3C413DF6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C8E5-97C6-468F-9590-A73CCF8716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7048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72D8D-41E6-434C-8FEF-A5FD3C413DF6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C8E5-97C6-468F-9590-A73CCF8716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510728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72D8D-41E6-434C-8FEF-A5FD3C413DF6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C8E5-97C6-468F-9590-A73CCF8716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4710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72D8D-41E6-434C-8FEF-A5FD3C413DF6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C8E5-97C6-468F-9590-A73CCF8716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0012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72D8D-41E6-434C-8FEF-A5FD3C413DF6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C8E5-97C6-468F-9590-A73CCF8716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9341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72D8D-41E6-434C-8FEF-A5FD3C413DF6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C8E5-97C6-468F-9590-A73CCF8716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2498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72D8D-41E6-434C-8FEF-A5FD3C413DF6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C8E5-97C6-468F-9590-A73CCF8716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3558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72D8D-41E6-434C-8FEF-A5FD3C413DF6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C8E5-97C6-468F-9590-A73CCF8716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09600" y="2160587"/>
            <a:ext cx="3088109" cy="388077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16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14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2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2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3869204" y="2160588"/>
            <a:ext cx="3088110" cy="388077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16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14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2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2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3710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72D8D-41E6-434C-8FEF-A5FD3C413DF6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C8E5-97C6-468F-9590-A73CCF8716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7725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72D8D-41E6-434C-8FEF-A5FD3C413DF6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C8E5-97C6-468F-9590-A73CCF8716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6058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72D8D-41E6-434C-8FEF-A5FD3C413DF6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C8E5-97C6-468F-9590-A73CCF8716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5917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72D8D-41E6-434C-8FEF-A5FD3C413DF6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C8E5-97C6-468F-9590-A73CCF8716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3931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72D8D-41E6-434C-8FEF-A5FD3C413DF6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C8E5-97C6-468F-9590-A73CCF8716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1716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72D8D-41E6-434C-8FEF-A5FD3C413DF6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F7AC8E5-97C6-468F-9590-A73CCF8716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3874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7056784" cy="532859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/>
            </a:r>
            <a:br>
              <a:rPr lang="en-US" dirty="0" smtClean="0">
                <a:solidFill>
                  <a:srgbClr val="00B0F0"/>
                </a:solidFill>
              </a:rPr>
            </a:br>
            <a:r>
              <a:rPr lang="bg-BG" b="1" dirty="0" smtClean="0">
                <a:solidFill>
                  <a:srgbClr val="00B0F0"/>
                </a:solidFill>
              </a:rPr>
              <a:t>КАРЦИНОМ НА ПРОСТАТАТА –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bg-BG" b="1" dirty="0" smtClean="0">
                <a:solidFill>
                  <a:srgbClr val="00B0F0"/>
                </a:solidFill>
              </a:rPr>
              <a:t>ЧЕСТОТА И РАЗПРОСТРАНЕНИЕ,  БЪЛГАРИЯ  vs</a:t>
            </a:r>
            <a:r>
              <a:rPr lang="ru-RU" b="1" dirty="0" smtClean="0">
                <a:solidFill>
                  <a:srgbClr val="00B0F0"/>
                </a:solidFill>
              </a:rPr>
              <a:t>  СВЕТА  </a:t>
            </a:r>
            <a:r>
              <a:rPr lang="bg-BG" b="1" dirty="0" smtClean="0">
                <a:solidFill>
                  <a:srgbClr val="00B0F0"/>
                </a:solidFill>
              </a:rPr>
              <a:t/>
            </a:r>
            <a:br>
              <a:rPr lang="bg-BG" b="1" dirty="0" smtClean="0">
                <a:solidFill>
                  <a:srgbClr val="00B0F0"/>
                </a:solidFill>
              </a:rPr>
            </a:br>
            <a:r>
              <a:rPr lang="bg-BG" b="1" dirty="0" smtClean="0">
                <a:solidFill>
                  <a:srgbClr val="00B0F0"/>
                </a:solidFill>
              </a:rPr>
              <a:t/>
            </a:r>
            <a:br>
              <a:rPr lang="bg-BG" b="1" dirty="0" smtClean="0">
                <a:solidFill>
                  <a:srgbClr val="00B0F0"/>
                </a:solidFill>
              </a:rPr>
            </a:br>
            <a:r>
              <a:rPr lang="bg-BG" b="1" dirty="0">
                <a:solidFill>
                  <a:srgbClr val="00B0F0"/>
                </a:solidFill>
              </a:rPr>
              <a:t/>
            </a:r>
            <a:br>
              <a:rPr lang="bg-BG" b="1" dirty="0">
                <a:solidFill>
                  <a:srgbClr val="00B0F0"/>
                </a:solidFill>
              </a:rPr>
            </a:br>
            <a:r>
              <a:rPr lang="bg-BG" b="1" dirty="0" smtClean="0">
                <a:solidFill>
                  <a:srgbClr val="00B0F0"/>
                </a:solidFill>
              </a:rPr>
              <a:t/>
            </a:r>
            <a:br>
              <a:rPr lang="bg-BG" b="1" dirty="0" smtClean="0">
                <a:solidFill>
                  <a:srgbClr val="00B0F0"/>
                </a:solidFill>
              </a:rPr>
            </a:br>
            <a:r>
              <a:rPr lang="bg-BG" b="1" dirty="0" smtClean="0">
                <a:solidFill>
                  <a:srgbClr val="0070C0"/>
                </a:solidFill>
              </a:rPr>
              <a:t>Проф. Д-р Асен </a:t>
            </a:r>
            <a:r>
              <a:rPr lang="bg-BG" b="1" dirty="0" err="1" smtClean="0">
                <a:solidFill>
                  <a:srgbClr val="0070C0"/>
                </a:solidFill>
              </a:rPr>
              <a:t>Дудов</a:t>
            </a:r>
            <a:r>
              <a:rPr lang="bg-BG" b="1" dirty="0">
                <a:solidFill>
                  <a:srgbClr val="0070C0"/>
                </a:solidFill>
              </a:rPr>
              <a:t/>
            </a:r>
            <a:br>
              <a:rPr lang="bg-BG" b="1" dirty="0">
                <a:solidFill>
                  <a:srgbClr val="0070C0"/>
                </a:solidFill>
              </a:rPr>
            </a:br>
            <a:r>
              <a:rPr lang="bg-BG" b="1" dirty="0" smtClean="0">
                <a:solidFill>
                  <a:srgbClr val="0070C0"/>
                </a:solidFill>
              </a:rPr>
              <a:t>Председател на </a:t>
            </a:r>
            <a:r>
              <a:rPr lang="bg-BG" b="1" dirty="0" smtClean="0">
                <a:solidFill>
                  <a:srgbClr val="0070C0"/>
                </a:solidFill>
              </a:rPr>
              <a:t>Б</a:t>
            </a:r>
            <a:r>
              <a:rPr lang="en-US" b="1" dirty="0" smtClean="0">
                <a:solidFill>
                  <a:srgbClr val="0070C0"/>
                </a:solidFill>
              </a:rPr>
              <a:t>O</a:t>
            </a:r>
            <a:r>
              <a:rPr lang="bg-BG" b="1" dirty="0" smtClean="0">
                <a:solidFill>
                  <a:srgbClr val="0070C0"/>
                </a:solidFill>
              </a:rPr>
              <a:t>НД</a:t>
            </a:r>
            <a:r>
              <a:rPr lang="bg-BG" b="1" dirty="0" smtClean="0">
                <a:solidFill>
                  <a:srgbClr val="0070C0"/>
                </a:solidFill>
              </a:rPr>
              <a:t/>
            </a:r>
            <a:br>
              <a:rPr lang="bg-BG" b="1" dirty="0" smtClean="0">
                <a:solidFill>
                  <a:srgbClr val="0070C0"/>
                </a:solidFill>
              </a:rPr>
            </a:br>
            <a:r>
              <a:rPr lang="bg-BG" b="1" dirty="0" smtClean="0">
                <a:solidFill>
                  <a:srgbClr val="0070C0"/>
                </a:solidFill>
              </a:rPr>
              <a:t/>
            </a:r>
            <a:br>
              <a:rPr lang="bg-BG" b="1" dirty="0" smtClean="0">
                <a:solidFill>
                  <a:srgbClr val="0070C0"/>
                </a:solidFill>
              </a:rPr>
            </a:br>
            <a:r>
              <a:rPr lang="bg-BG" b="1" dirty="0" smtClean="0">
                <a:solidFill>
                  <a:srgbClr val="0070C0"/>
                </a:solidFill>
              </a:rPr>
              <a:t/>
            </a:r>
            <a:br>
              <a:rPr lang="bg-BG" b="1" dirty="0" smtClean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5" y="332656"/>
            <a:ext cx="7128792" cy="792087"/>
          </a:xfrm>
          <a:noFill/>
          <a:ln w="28575">
            <a:noFill/>
          </a:ln>
        </p:spPr>
        <p:txBody>
          <a:bodyPr>
            <a:noAutofit/>
          </a:bodyPr>
          <a:lstStyle/>
          <a:p>
            <a:r>
              <a:rPr lang="bg-BG" sz="2400" dirty="0" smtClean="0">
                <a:solidFill>
                  <a:srgbClr val="00B0F0"/>
                </a:solidFill>
              </a:rPr>
              <a:t>ЗАБОЛЕВАЕМОСТ</a:t>
            </a:r>
            <a:r>
              <a:rPr lang="bg-BG" sz="2400" b="1" dirty="0" smtClean="0">
                <a:solidFill>
                  <a:srgbClr val="00B0F0"/>
                </a:solidFill>
              </a:rPr>
              <a:t> ОТ ЗЛОКАЧЕСТВЕНИ ЗАБОЛЯВАНИЯ НА ВЪЗРАСТ НАД 75 ГОДИНИ</a:t>
            </a:r>
            <a:endParaRPr lang="bg-BG" sz="24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10227"/>
          <a:stretch>
            <a:fillRect/>
          </a:stretch>
        </p:blipFill>
        <p:spPr bwMode="auto">
          <a:xfrm>
            <a:off x="683568" y="1484784"/>
            <a:ext cx="598831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686686" y="1988840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>
                <a:solidFill>
                  <a:srgbClr val="C00000"/>
                </a:solidFill>
              </a:rPr>
              <a:t>26.5%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7214" y="270995"/>
            <a:ext cx="6812816" cy="1320800"/>
          </a:xfrm>
        </p:spPr>
        <p:txBody>
          <a:bodyPr>
            <a:normAutofit/>
          </a:bodyPr>
          <a:lstStyle/>
          <a:p>
            <a:r>
              <a:rPr lang="bg-BG" sz="2400" b="1" dirty="0" smtClean="0">
                <a:solidFill>
                  <a:srgbClr val="00B0F0"/>
                </a:solidFill>
              </a:rPr>
              <a:t>ЗАБОЛЕВАЕМОСТ ОТ ЗЛОКАЧЕСТВЕНИ ЗАБОЛЯВАНИЯ НА ВЪЗРАСТ 45-59 ГОДИНИ</a:t>
            </a:r>
            <a:endParaRPr lang="en-US" sz="2400" b="1" dirty="0">
              <a:solidFill>
                <a:srgbClr val="00B0F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r="3429"/>
          <a:stretch>
            <a:fillRect/>
          </a:stretch>
        </p:blipFill>
        <p:spPr bwMode="auto">
          <a:xfrm>
            <a:off x="508743" y="1591795"/>
            <a:ext cx="5904656" cy="4403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516216" y="206084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>
                <a:solidFill>
                  <a:srgbClr val="C00000"/>
                </a:solidFill>
              </a:rPr>
              <a:t>23%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416824" cy="1584176"/>
          </a:xfrm>
        </p:spPr>
        <p:txBody>
          <a:bodyPr>
            <a:normAutofit fontScale="90000"/>
          </a:bodyPr>
          <a:lstStyle/>
          <a:p>
            <a:r>
              <a:rPr lang="bg-BG" sz="2800" dirty="0" smtClean="0">
                <a:solidFill>
                  <a:srgbClr val="00B0F0"/>
                </a:solidFill>
                <a:cs typeface="Times New Roman" pitchFamily="18" charset="0"/>
              </a:rPr>
              <a:t/>
            </a:r>
            <a:br>
              <a:rPr lang="bg-BG" sz="2800" dirty="0" smtClean="0">
                <a:solidFill>
                  <a:srgbClr val="00B0F0"/>
                </a:solidFill>
                <a:cs typeface="Times New Roman" pitchFamily="18" charset="0"/>
              </a:rPr>
            </a:br>
            <a:r>
              <a:rPr lang="bg-BG" sz="2800" b="1" dirty="0" smtClean="0">
                <a:solidFill>
                  <a:srgbClr val="00B0F0"/>
                </a:solidFill>
                <a:cs typeface="Times New Roman" pitchFamily="18" charset="0"/>
              </a:rPr>
              <a:t>БИОЛОГИЧНИ ОСОБЕНОСТИ НА </a:t>
            </a:r>
            <a:r>
              <a:rPr lang="bg-BG" sz="2800" b="1" dirty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bg-BG" sz="2800" b="1" dirty="0" smtClean="0">
                <a:solidFill>
                  <a:srgbClr val="00B0F0"/>
                </a:solidFill>
                <a:cs typeface="Times New Roman" pitchFamily="18" charset="0"/>
              </a:rPr>
              <a:t>КАРЦИНОМА НА ПРОСТАТАТА</a:t>
            </a:r>
            <a:r>
              <a:rPr lang="bg-BG" sz="2800" dirty="0" smtClean="0">
                <a:solidFill>
                  <a:srgbClr val="00B0F0"/>
                </a:solidFill>
                <a:cs typeface="Times New Roman" pitchFamily="18" charset="0"/>
              </a:rPr>
              <a:t/>
            </a:r>
            <a:br>
              <a:rPr lang="bg-BG" sz="2800" dirty="0" smtClean="0">
                <a:solidFill>
                  <a:srgbClr val="00B0F0"/>
                </a:solidFill>
                <a:cs typeface="Times New Roman" pitchFamily="18" charset="0"/>
              </a:rPr>
            </a:br>
            <a:endParaRPr lang="bg-BG" sz="2800" dirty="0" smtClean="0">
              <a:solidFill>
                <a:srgbClr val="00B0F0"/>
              </a:solidFill>
              <a:cs typeface="Times New Roman" pitchFamily="18" charset="0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10952" y="1628800"/>
            <a:ext cx="7624465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bg-BG" sz="2000" dirty="0" smtClean="0">
              <a:latin typeface="+mj-lt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+mj-lt"/>
                <a:cs typeface="Times New Roman" pitchFamily="18" charset="0"/>
              </a:rPr>
              <a:t>Х</a:t>
            </a:r>
            <a:r>
              <a:rPr lang="bg-BG" sz="2000" dirty="0" err="1" smtClean="0">
                <a:latin typeface="+mj-lt"/>
                <a:cs typeface="Times New Roman" pitchFamily="18" charset="0"/>
              </a:rPr>
              <a:t>етерогенен</a:t>
            </a:r>
            <a:r>
              <a:rPr lang="bg-BG" sz="2000" dirty="0" smtClean="0">
                <a:latin typeface="+mj-lt"/>
                <a:cs typeface="Times New Roman" pitchFamily="18" charset="0"/>
              </a:rPr>
              <a:t> тумор (наличие на </a:t>
            </a:r>
            <a:r>
              <a:rPr lang="bg-BG" sz="2000" dirty="0" err="1" smtClean="0">
                <a:latin typeface="+mj-lt"/>
                <a:cs typeface="Times New Roman" pitchFamily="18" charset="0"/>
              </a:rPr>
              <a:t>хормонозависими</a:t>
            </a:r>
            <a:r>
              <a:rPr lang="bg-BG" sz="2000" dirty="0" smtClean="0">
                <a:latin typeface="+mj-lt"/>
                <a:cs typeface="Times New Roman" pitchFamily="18" charset="0"/>
              </a:rPr>
              <a:t>, </a:t>
            </a:r>
            <a:r>
              <a:rPr lang="bg-BG" sz="2000" dirty="0" err="1" smtClean="0">
                <a:latin typeface="+mj-lt"/>
                <a:cs typeface="Times New Roman" pitchFamily="18" charset="0"/>
              </a:rPr>
              <a:t>хормоночувствителни</a:t>
            </a:r>
            <a:r>
              <a:rPr lang="bg-BG" sz="2000" dirty="0" smtClean="0">
                <a:latin typeface="+mj-lt"/>
                <a:cs typeface="Times New Roman" pitchFamily="18" charset="0"/>
              </a:rPr>
              <a:t> и </a:t>
            </a:r>
            <a:r>
              <a:rPr lang="bg-BG" sz="2000" dirty="0" err="1" smtClean="0">
                <a:latin typeface="+mj-lt"/>
                <a:cs typeface="Times New Roman" pitchFamily="18" charset="0"/>
              </a:rPr>
              <a:t>хормонорезистентни</a:t>
            </a:r>
            <a:r>
              <a:rPr lang="bg-BG" sz="2000" dirty="0" smtClean="0">
                <a:latin typeface="+mj-lt"/>
                <a:cs typeface="Times New Roman" pitchFamily="18" charset="0"/>
              </a:rPr>
              <a:t> популации)</a:t>
            </a:r>
          </a:p>
          <a:p>
            <a:pPr algn="just">
              <a:buNone/>
            </a:pPr>
            <a:endParaRPr lang="bg-BG" sz="2000" dirty="0" smtClean="0">
              <a:latin typeface="+mj-lt"/>
              <a:cs typeface="Times New Roman" pitchFamily="18" charset="0"/>
            </a:endParaRPr>
          </a:p>
          <a:p>
            <a:pPr algn="just"/>
            <a:r>
              <a:rPr lang="bg-BG" sz="2000" dirty="0" smtClean="0">
                <a:latin typeface="+mj-lt"/>
                <a:cs typeface="Times New Roman" pitchFamily="18" charset="0"/>
              </a:rPr>
              <a:t>При 40% от болните има регресия, при 40% стабилизиране на състоянието. </a:t>
            </a:r>
          </a:p>
          <a:p>
            <a:pPr algn="just"/>
            <a:endParaRPr lang="bg-BG" sz="2000" dirty="0" smtClean="0">
              <a:latin typeface="+mj-lt"/>
              <a:cs typeface="Times New Roman" pitchFamily="18" charset="0"/>
            </a:endParaRPr>
          </a:p>
          <a:p>
            <a:pPr algn="just"/>
            <a:r>
              <a:rPr lang="bg-BG" sz="2000" dirty="0" smtClean="0">
                <a:latin typeface="+mj-lt"/>
                <a:cs typeface="Times New Roman" pitchFamily="18" charset="0"/>
              </a:rPr>
              <a:t>15% са първично </a:t>
            </a:r>
            <a:r>
              <a:rPr lang="bg-BG" sz="2000" dirty="0" err="1" smtClean="0">
                <a:latin typeface="+mj-lt"/>
                <a:cs typeface="Times New Roman" pitchFamily="18" charset="0"/>
              </a:rPr>
              <a:t>хормонорезистентни</a:t>
            </a:r>
            <a:endParaRPr lang="en-US" sz="2000" dirty="0" smtClean="0">
              <a:latin typeface="+mj-lt"/>
              <a:cs typeface="Times New Roman" pitchFamily="18" charset="0"/>
            </a:endParaRPr>
          </a:p>
          <a:p>
            <a:endParaRPr lang="bg-BG" sz="2000" dirty="0" smtClean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60006"/>
            <a:ext cx="6347713" cy="1320800"/>
          </a:xfrm>
        </p:spPr>
        <p:txBody>
          <a:bodyPr/>
          <a:lstStyle/>
          <a:p>
            <a:r>
              <a:rPr lang="bg-BG" dirty="0" smtClean="0">
                <a:solidFill>
                  <a:schemeClr val="accent1">
                    <a:lumMod val="75000"/>
                  </a:schemeClr>
                </a:solidFill>
              </a:rPr>
              <a:t>Диагноза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83768" y="1355137"/>
            <a:ext cx="5774930" cy="435843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bg-BG" dirty="0" smtClean="0">
                <a:solidFill>
                  <a:srgbClr val="0070C0"/>
                </a:solidFill>
              </a:rPr>
              <a:t>Диагнозата се състои от 3 последователни </a:t>
            </a:r>
            <a:r>
              <a:rPr lang="bg-BG" dirty="0" smtClean="0">
                <a:solidFill>
                  <a:srgbClr val="0070C0"/>
                </a:solidFill>
              </a:rPr>
              <a:t>стъпки:</a:t>
            </a:r>
          </a:p>
          <a:p>
            <a:pPr>
              <a:spcAft>
                <a:spcPts val="600"/>
              </a:spcAft>
              <a:buNone/>
            </a:pPr>
            <a:endParaRPr lang="bg-BG" dirty="0" smtClean="0">
              <a:solidFill>
                <a:srgbClr val="0070C0"/>
              </a:solidFill>
            </a:endParaRPr>
          </a:p>
          <a:p>
            <a:pPr lvl="1" algn="just">
              <a:spcAft>
                <a:spcPts val="600"/>
              </a:spcAft>
            </a:pPr>
            <a:r>
              <a:rPr lang="bg-BG" dirty="0" smtClean="0">
                <a:solidFill>
                  <a:srgbClr val="0070C0"/>
                </a:solidFill>
                <a:cs typeface="Arial" pitchFamily="34" charset="0"/>
              </a:rPr>
              <a:t>Ранната </a:t>
            </a:r>
            <a:r>
              <a:rPr lang="bg-BG" dirty="0" smtClean="0">
                <a:solidFill>
                  <a:srgbClr val="0070C0"/>
                </a:solidFill>
                <a:cs typeface="Arial" pitchFamily="34" charset="0"/>
              </a:rPr>
              <a:t>диагноза на простата се поставя след директно </a:t>
            </a:r>
            <a:r>
              <a:rPr lang="bg-BG" dirty="0" err="1" smtClean="0">
                <a:solidFill>
                  <a:srgbClr val="0070C0"/>
                </a:solidFill>
                <a:cs typeface="Arial" pitchFamily="34" charset="0"/>
              </a:rPr>
              <a:t>ректално</a:t>
            </a:r>
            <a:r>
              <a:rPr lang="bg-BG" dirty="0" smtClean="0">
                <a:solidFill>
                  <a:srgbClr val="0070C0"/>
                </a:solidFill>
                <a:cs typeface="Arial" pitchFamily="34" charset="0"/>
              </a:rPr>
              <a:t> туширане и/или </a:t>
            </a:r>
            <a:r>
              <a:rPr lang="en-GB" dirty="0" smtClean="0">
                <a:solidFill>
                  <a:srgbClr val="0070C0"/>
                </a:solidFill>
                <a:cs typeface="Arial" pitchFamily="34" charset="0"/>
              </a:rPr>
              <a:t>PSA </a:t>
            </a:r>
            <a:r>
              <a:rPr lang="bg-BG" dirty="0" smtClean="0">
                <a:solidFill>
                  <a:srgbClr val="0070C0"/>
                </a:solidFill>
                <a:cs typeface="Arial" pitchFamily="34" charset="0"/>
              </a:rPr>
              <a:t>тест</a:t>
            </a:r>
          </a:p>
          <a:p>
            <a:pPr lvl="1" algn="just">
              <a:spcAft>
                <a:spcPts val="600"/>
              </a:spcAft>
              <a:buNone/>
            </a:pPr>
            <a:endParaRPr lang="en-GB" dirty="0" smtClean="0">
              <a:solidFill>
                <a:srgbClr val="0070C0"/>
              </a:solidFill>
            </a:endParaRPr>
          </a:p>
          <a:p>
            <a:pPr lvl="1" algn="just">
              <a:spcAft>
                <a:spcPts val="600"/>
              </a:spcAft>
            </a:pPr>
            <a:r>
              <a:rPr lang="bg-BG" dirty="0" smtClean="0">
                <a:solidFill>
                  <a:srgbClr val="0070C0"/>
                </a:solidFill>
                <a:cs typeface="Arial" pitchFamily="34" charset="0"/>
              </a:rPr>
              <a:t>Биопсия- стадий и вид на тумора</a:t>
            </a:r>
          </a:p>
          <a:p>
            <a:pPr lvl="1" algn="just">
              <a:spcAft>
                <a:spcPts val="600"/>
              </a:spcAft>
            </a:pPr>
            <a:endParaRPr lang="en-US" baseline="30000" dirty="0" smtClean="0">
              <a:solidFill>
                <a:srgbClr val="0070C0"/>
              </a:solidFill>
              <a:cs typeface="Arial" pitchFamily="34" charset="0"/>
            </a:endParaRPr>
          </a:p>
          <a:p>
            <a:pPr lvl="1" algn="just">
              <a:spcAft>
                <a:spcPts val="600"/>
              </a:spcAft>
            </a:pPr>
            <a:r>
              <a:rPr lang="bg-BG" dirty="0" smtClean="0">
                <a:solidFill>
                  <a:srgbClr val="0070C0"/>
                </a:solidFill>
                <a:cs typeface="Arial" pitchFamily="34" charset="0"/>
              </a:rPr>
              <a:t>Образна диагностика</a:t>
            </a:r>
            <a:r>
              <a:rPr lang="en-GB" dirty="0" smtClean="0">
                <a:solidFill>
                  <a:srgbClr val="0070C0"/>
                </a:solidFill>
                <a:cs typeface="Arial" pitchFamily="34" charset="0"/>
              </a:rPr>
              <a:t>–</a:t>
            </a:r>
            <a:r>
              <a:rPr lang="bg-BG" dirty="0" smtClean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n-GB" dirty="0" smtClean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bg-BG" dirty="0" smtClean="0">
                <a:solidFill>
                  <a:srgbClr val="0070C0"/>
                </a:solidFill>
                <a:cs typeface="Arial" pitchFamily="34" charset="0"/>
              </a:rPr>
              <a:t>КТ,  ядрено- магнитен  резонанс също са от полза за поставянето  </a:t>
            </a:r>
            <a:r>
              <a:rPr lang="bg-BG" dirty="0" err="1" smtClean="0">
                <a:solidFill>
                  <a:srgbClr val="0070C0"/>
                </a:solidFill>
                <a:cs typeface="Arial" pitchFamily="34" charset="0"/>
              </a:rPr>
              <a:t>дагнозата</a:t>
            </a:r>
            <a:endParaRPr lang="en-US" dirty="0" smtClean="0">
              <a:solidFill>
                <a:srgbClr val="0070C0"/>
              </a:solidFill>
              <a:cs typeface="Arial" pitchFamily="34" charset="0"/>
            </a:endParaRPr>
          </a:p>
          <a:p>
            <a:pPr>
              <a:spcAft>
                <a:spcPts val="600"/>
              </a:spcAft>
            </a:pPr>
            <a:endParaRPr lang="en-US" sz="2200" dirty="0" smtClean="0">
              <a:solidFill>
                <a:srgbClr val="0070C0"/>
              </a:solidFill>
              <a:cs typeface="Arial" pitchFamily="34" charset="0"/>
            </a:endParaRPr>
          </a:p>
          <a:p>
            <a:pPr>
              <a:spcAft>
                <a:spcPts val="600"/>
              </a:spcAft>
            </a:pPr>
            <a:endParaRPr lang="en-GB" sz="2200" dirty="0" smtClean="0">
              <a:solidFill>
                <a:srgbClr val="0070C0"/>
              </a:solidFill>
            </a:endParaRPr>
          </a:p>
          <a:p>
            <a:pPr>
              <a:spcAft>
                <a:spcPts val="600"/>
              </a:spcAft>
            </a:pPr>
            <a:endParaRPr lang="en-GB" sz="2200" dirty="0" smtClean="0">
              <a:solidFill>
                <a:srgbClr val="0070C0"/>
              </a:solidFill>
            </a:endParaRPr>
          </a:p>
          <a:p>
            <a:pPr>
              <a:spcAft>
                <a:spcPts val="600"/>
              </a:spcAft>
            </a:pPr>
            <a:endParaRPr lang="en-GB" sz="22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5610" y="6294657"/>
            <a:ext cx="83698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 smtClean="0">
                <a:latin typeface="Arial" pitchFamily="34" charset="0"/>
                <a:cs typeface="Arial" pitchFamily="34" charset="0"/>
              </a:rPr>
              <a:t>CT=computed tomography; DRE=digital rectal examination; MRI=magnetic resonance imaging; </a:t>
            </a:r>
            <a:br>
              <a:rPr lang="en-US" sz="1000" b="0" dirty="0" smtClean="0">
                <a:latin typeface="Arial" pitchFamily="34" charset="0"/>
                <a:cs typeface="Arial" pitchFamily="34" charset="0"/>
              </a:rPr>
            </a:br>
            <a:r>
              <a:rPr lang="en-US" sz="1000" b="0" dirty="0" smtClean="0">
                <a:latin typeface="Arial" pitchFamily="34" charset="0"/>
                <a:cs typeface="Arial" pitchFamily="34" charset="0"/>
              </a:rPr>
              <a:t>PSA=prostate-specific antigen; TRUS=</a:t>
            </a:r>
            <a:r>
              <a:rPr lang="en-US" sz="1000" b="0" dirty="0" err="1" smtClean="0">
                <a:latin typeface="Arial" pitchFamily="34" charset="0"/>
                <a:cs typeface="Arial" pitchFamily="34" charset="0"/>
              </a:rPr>
              <a:t>transrectal</a:t>
            </a:r>
            <a:r>
              <a:rPr lang="en-US" sz="1000" b="0" dirty="0" smtClean="0">
                <a:latin typeface="Arial" pitchFamily="34" charset="0"/>
                <a:cs typeface="Arial" pitchFamily="34" charset="0"/>
              </a:rPr>
              <a:t> ultrasound.</a:t>
            </a:r>
          </a:p>
          <a:p>
            <a:r>
              <a:rPr lang="en-US" sz="1000" b="0" dirty="0" smtClean="0">
                <a:latin typeface="Arial" pitchFamily="34" charset="0"/>
                <a:cs typeface="Arial" pitchFamily="34" charset="0"/>
              </a:rPr>
              <a:t>American Cancer Society. http://www.cancer.org/Cancer/ProstateCancer/DetailedGuide/prostate-cancer-diagnosis.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Last accessed January 2013.</a:t>
            </a:r>
            <a:endParaRPr lang="en-US" sz="10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12969" y="6557216"/>
            <a:ext cx="248443" cy="144000"/>
          </a:xfrm>
        </p:spPr>
        <p:txBody>
          <a:bodyPr/>
          <a:lstStyle/>
          <a:p>
            <a:fld id="{5A74B922-4159-4EBC-81E2-A207B0124320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11" name="Picture 10" descr="TRUS biopsy close u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3" y="2864228"/>
            <a:ext cx="2678332" cy="1746738"/>
          </a:xfrm>
          <a:prstGeom prst="rect">
            <a:avLst/>
          </a:prstGeom>
        </p:spPr>
      </p:pic>
      <p:pic>
        <p:nvPicPr>
          <p:cNvPr id="13" name="Picture 12" descr="CT scan enhanc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0388" y="4705686"/>
            <a:ext cx="1923379" cy="1481948"/>
          </a:xfrm>
          <a:prstGeom prst="rect">
            <a:avLst/>
          </a:prstGeom>
        </p:spPr>
      </p:pic>
      <p:pic>
        <p:nvPicPr>
          <p:cNvPr id="16" name="Content Placeholder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389" y="1355137"/>
            <a:ext cx="1577591" cy="157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80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9163" y="181204"/>
            <a:ext cx="8005988" cy="418576"/>
          </a:xfrm>
        </p:spPr>
        <p:txBody>
          <a:bodyPr>
            <a:normAutofit fontScale="90000"/>
          </a:bodyPr>
          <a:lstStyle/>
          <a:p>
            <a:r>
              <a:rPr lang="bg-BG" dirty="0" err="1" smtClean="0">
                <a:solidFill>
                  <a:schemeClr val="accent1">
                    <a:lumMod val="75000"/>
                  </a:schemeClr>
                </a:solidFill>
              </a:rPr>
              <a:t>Скрининг</a:t>
            </a:r>
            <a:r>
              <a:rPr lang="bg-BG" dirty="0" smtClean="0">
                <a:solidFill>
                  <a:schemeClr val="accent1">
                    <a:lumMod val="75000"/>
                  </a:schemeClr>
                </a:solidFill>
              </a:rPr>
              <a:t>- има ли смисъл?! 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5118" y="1074178"/>
            <a:ext cx="7055194" cy="4358433"/>
          </a:xfrm>
        </p:spPr>
        <p:txBody>
          <a:bodyPr>
            <a:normAutofit fontScale="92500" lnSpcReduction="20000"/>
          </a:bodyPr>
          <a:lstStyle/>
          <a:p>
            <a:pPr algn="just">
              <a:spcAft>
                <a:spcPts val="600"/>
              </a:spcAft>
            </a:pPr>
            <a:r>
              <a:rPr lang="en-GB" dirty="0" smtClean="0">
                <a:solidFill>
                  <a:srgbClr val="0070C0"/>
                </a:solidFill>
              </a:rPr>
              <a:t>PSA </a:t>
            </a:r>
            <a:r>
              <a:rPr lang="bg-BG" dirty="0" err="1" smtClean="0">
                <a:solidFill>
                  <a:srgbClr val="0070C0"/>
                </a:solidFill>
              </a:rPr>
              <a:t>скрининг</a:t>
            </a:r>
            <a:r>
              <a:rPr lang="bg-BG" dirty="0" smtClean="0">
                <a:solidFill>
                  <a:srgbClr val="0070C0"/>
                </a:solidFill>
              </a:rPr>
              <a:t> се използва за ранна диагностика на простатен карцином</a:t>
            </a:r>
            <a:r>
              <a:rPr lang="en-GB" baseline="30000" dirty="0" smtClean="0">
                <a:solidFill>
                  <a:srgbClr val="0070C0"/>
                </a:solidFill>
              </a:rPr>
              <a:t>1</a:t>
            </a:r>
            <a:endParaRPr lang="en-GB" dirty="0" smtClean="0">
              <a:solidFill>
                <a:srgbClr val="0070C0"/>
              </a:solidFill>
            </a:endParaRPr>
          </a:p>
          <a:p>
            <a:pPr algn="just"/>
            <a:r>
              <a:rPr lang="bg-BG" dirty="0" smtClean="0">
                <a:solidFill>
                  <a:srgbClr val="0070C0"/>
                </a:solidFill>
              </a:rPr>
              <a:t>Най- големият недостатък е </a:t>
            </a:r>
            <a:r>
              <a:rPr lang="bg-BG" dirty="0" err="1" smtClean="0">
                <a:solidFill>
                  <a:srgbClr val="0070C0"/>
                </a:solidFill>
              </a:rPr>
              <a:t>хипер</a:t>
            </a:r>
            <a:r>
              <a:rPr lang="bg-BG" dirty="0" smtClean="0">
                <a:solidFill>
                  <a:srgbClr val="0070C0"/>
                </a:solidFill>
              </a:rPr>
              <a:t> </a:t>
            </a:r>
            <a:r>
              <a:rPr lang="bg-BG" dirty="0" err="1" smtClean="0">
                <a:solidFill>
                  <a:srgbClr val="0070C0"/>
                </a:solidFill>
              </a:rPr>
              <a:t>диагностицирането</a:t>
            </a:r>
            <a:r>
              <a:rPr lang="bg-BG" dirty="0" smtClean="0">
                <a:solidFill>
                  <a:srgbClr val="0070C0"/>
                </a:solidFill>
              </a:rPr>
              <a:t> и лечението:</a:t>
            </a:r>
            <a:endParaRPr lang="en-GB" baseline="30000" dirty="0" smtClean="0">
              <a:solidFill>
                <a:srgbClr val="0070C0"/>
              </a:solidFill>
            </a:endParaRPr>
          </a:p>
          <a:p>
            <a:pPr lvl="1" algn="just"/>
            <a:r>
              <a:rPr lang="bg-BG" dirty="0" smtClean="0">
                <a:solidFill>
                  <a:srgbClr val="0070C0"/>
                </a:solidFill>
              </a:rPr>
              <a:t>При </a:t>
            </a:r>
            <a:r>
              <a:rPr lang="en-GB" dirty="0" smtClean="0">
                <a:solidFill>
                  <a:srgbClr val="0070C0"/>
                </a:solidFill>
              </a:rPr>
              <a:t>33−50% </a:t>
            </a:r>
            <a:r>
              <a:rPr lang="bg-BG" dirty="0" smtClean="0">
                <a:solidFill>
                  <a:srgbClr val="0070C0"/>
                </a:solidFill>
              </a:rPr>
              <a:t>от </a:t>
            </a:r>
            <a:r>
              <a:rPr lang="en-GB" dirty="0" smtClean="0">
                <a:solidFill>
                  <a:srgbClr val="0070C0"/>
                </a:solidFill>
              </a:rPr>
              <a:t>PSA-</a:t>
            </a:r>
            <a:r>
              <a:rPr lang="bg-BG" dirty="0" smtClean="0">
                <a:solidFill>
                  <a:srgbClr val="0070C0"/>
                </a:solidFill>
              </a:rPr>
              <a:t>тестовете се установява повишение</a:t>
            </a:r>
            <a:endParaRPr lang="en-GB" dirty="0" smtClean="0">
              <a:solidFill>
                <a:srgbClr val="0070C0"/>
              </a:solidFill>
            </a:endParaRPr>
          </a:p>
          <a:p>
            <a:pPr lvl="1" algn="just">
              <a:spcAft>
                <a:spcPts val="600"/>
              </a:spcAft>
            </a:pPr>
            <a:r>
              <a:rPr lang="bg-BG" dirty="0" err="1" smtClean="0">
                <a:solidFill>
                  <a:srgbClr val="0070C0"/>
                </a:solidFill>
              </a:rPr>
              <a:t>Хипер</a:t>
            </a:r>
            <a:r>
              <a:rPr lang="bg-BG" dirty="0" smtClean="0">
                <a:solidFill>
                  <a:srgbClr val="0070C0"/>
                </a:solidFill>
              </a:rPr>
              <a:t> диагностицирането и лечението на пациентите може да доведе до нарушаване в качеството им на живот и дори смърт</a:t>
            </a:r>
            <a:r>
              <a:rPr lang="en-GB" baseline="30000" dirty="0" smtClean="0">
                <a:solidFill>
                  <a:srgbClr val="0070C0"/>
                </a:solidFill>
              </a:rPr>
              <a:t>2,3</a:t>
            </a:r>
            <a:endParaRPr lang="bg-BG" baseline="30000" dirty="0" smtClean="0">
              <a:solidFill>
                <a:srgbClr val="0070C0"/>
              </a:solidFill>
            </a:endParaRPr>
          </a:p>
          <a:p>
            <a:pPr marL="457200" lvl="1" indent="0" algn="just">
              <a:spcAft>
                <a:spcPts val="600"/>
              </a:spcAft>
              <a:buNone/>
            </a:pPr>
            <a:endParaRPr lang="en-GB" baseline="30000" dirty="0" smtClean="0">
              <a:solidFill>
                <a:srgbClr val="0070C0"/>
              </a:solidFill>
            </a:endParaRPr>
          </a:p>
          <a:p>
            <a:pPr algn="just"/>
            <a:r>
              <a:rPr lang="bg-BG" dirty="0" smtClean="0">
                <a:solidFill>
                  <a:srgbClr val="0070C0"/>
                </a:solidFill>
              </a:rPr>
              <a:t>Две световни проучвания в тази посока, дават противоположни резултати: </a:t>
            </a:r>
            <a:r>
              <a:rPr lang="bg-BG" dirty="0" err="1" smtClean="0">
                <a:solidFill>
                  <a:srgbClr val="0070C0"/>
                </a:solidFill>
              </a:rPr>
              <a:t>скрининг</a:t>
            </a:r>
            <a:r>
              <a:rPr lang="bg-BG" dirty="0" smtClean="0">
                <a:solidFill>
                  <a:srgbClr val="0070C0"/>
                </a:solidFill>
              </a:rPr>
              <a:t> на </a:t>
            </a:r>
            <a:r>
              <a:rPr lang="en-US" dirty="0" smtClean="0">
                <a:solidFill>
                  <a:srgbClr val="0070C0"/>
                </a:solidFill>
              </a:rPr>
              <a:t>PSA</a:t>
            </a:r>
            <a:endParaRPr lang="en-GB" dirty="0" smtClean="0">
              <a:solidFill>
                <a:srgbClr val="0070C0"/>
              </a:solidFill>
            </a:endParaRPr>
          </a:p>
          <a:p>
            <a:pPr lvl="1" algn="just"/>
            <a:r>
              <a:rPr lang="en-GB" dirty="0" smtClean="0">
                <a:solidFill>
                  <a:srgbClr val="0070C0"/>
                </a:solidFill>
              </a:rPr>
              <a:t>PLCO: </a:t>
            </a:r>
            <a:r>
              <a:rPr lang="bg-BG" dirty="0" smtClean="0">
                <a:solidFill>
                  <a:srgbClr val="0070C0"/>
                </a:solidFill>
              </a:rPr>
              <a:t>Годишни тестове при мъже на възраст </a:t>
            </a:r>
            <a:r>
              <a:rPr lang="en-GB" dirty="0" smtClean="0">
                <a:solidFill>
                  <a:srgbClr val="0070C0"/>
                </a:solidFill>
              </a:rPr>
              <a:t>55–74 </a:t>
            </a:r>
            <a:r>
              <a:rPr lang="bg-BG" b="1" dirty="0" smtClean="0">
                <a:solidFill>
                  <a:srgbClr val="0070C0"/>
                </a:solidFill>
              </a:rPr>
              <a:t>НЕ</a:t>
            </a:r>
            <a:r>
              <a:rPr lang="bg-BG" dirty="0" smtClean="0">
                <a:solidFill>
                  <a:srgbClr val="0070C0"/>
                </a:solidFill>
              </a:rPr>
              <a:t> </a:t>
            </a:r>
            <a:r>
              <a:rPr lang="bg-BG" b="1" dirty="0" smtClean="0">
                <a:solidFill>
                  <a:srgbClr val="0070C0"/>
                </a:solidFill>
              </a:rPr>
              <a:t>доказва</a:t>
            </a:r>
            <a:r>
              <a:rPr lang="bg-BG" dirty="0" smtClean="0">
                <a:solidFill>
                  <a:srgbClr val="0070C0"/>
                </a:solidFill>
              </a:rPr>
              <a:t> ползи от тестовете за намаляване на честотата и смъртността при рак на простатата</a:t>
            </a:r>
            <a:r>
              <a:rPr lang="en-GB" baseline="30000" dirty="0" smtClean="0">
                <a:solidFill>
                  <a:srgbClr val="0070C0"/>
                </a:solidFill>
              </a:rPr>
              <a:t>4</a:t>
            </a:r>
            <a:endParaRPr lang="bg-BG" baseline="30000" dirty="0" smtClean="0">
              <a:solidFill>
                <a:srgbClr val="0070C0"/>
              </a:solidFill>
            </a:endParaRPr>
          </a:p>
          <a:p>
            <a:pPr lvl="1" algn="just">
              <a:buNone/>
            </a:pPr>
            <a:endParaRPr lang="en-GB" baseline="30000" dirty="0" smtClean="0">
              <a:solidFill>
                <a:srgbClr val="0070C0"/>
              </a:solidFill>
            </a:endParaRPr>
          </a:p>
          <a:p>
            <a:pPr lvl="1" algn="just"/>
            <a:r>
              <a:rPr lang="en-GB" dirty="0" smtClean="0">
                <a:solidFill>
                  <a:srgbClr val="0070C0"/>
                </a:solidFill>
              </a:rPr>
              <a:t>ERSPC: PSA </a:t>
            </a:r>
            <a:r>
              <a:rPr lang="bg-BG" dirty="0" err="1" smtClean="0">
                <a:solidFill>
                  <a:srgbClr val="0070C0"/>
                </a:solidFill>
              </a:rPr>
              <a:t>скрининг</a:t>
            </a:r>
            <a:r>
              <a:rPr lang="bg-BG" dirty="0" smtClean="0">
                <a:solidFill>
                  <a:srgbClr val="0070C0"/>
                </a:solidFill>
              </a:rPr>
              <a:t> на всеки </a:t>
            </a:r>
            <a:r>
              <a:rPr lang="en-GB" dirty="0" smtClean="0">
                <a:solidFill>
                  <a:srgbClr val="0070C0"/>
                </a:solidFill>
              </a:rPr>
              <a:t>4 </a:t>
            </a:r>
            <a:r>
              <a:rPr lang="bg-BG" dirty="0" smtClean="0">
                <a:solidFill>
                  <a:srgbClr val="0070C0"/>
                </a:solidFill>
              </a:rPr>
              <a:t>години сред мъжете на възраст </a:t>
            </a:r>
            <a:r>
              <a:rPr lang="en-GB" dirty="0" smtClean="0">
                <a:solidFill>
                  <a:srgbClr val="0070C0"/>
                </a:solidFill>
              </a:rPr>
              <a:t>55–69 </a:t>
            </a:r>
            <a:r>
              <a:rPr lang="bg-BG" dirty="0" smtClean="0">
                <a:solidFill>
                  <a:srgbClr val="0070C0"/>
                </a:solidFill>
              </a:rPr>
              <a:t> </a:t>
            </a:r>
            <a:r>
              <a:rPr lang="bg-BG" b="1" dirty="0" smtClean="0">
                <a:solidFill>
                  <a:srgbClr val="0070C0"/>
                </a:solidFill>
              </a:rPr>
              <a:t>понижава</a:t>
            </a:r>
            <a:r>
              <a:rPr lang="bg-BG" dirty="0" smtClean="0">
                <a:solidFill>
                  <a:srgbClr val="0070C0"/>
                </a:solidFill>
              </a:rPr>
              <a:t> риска от смърт с 21%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bg-BG" dirty="0" smtClean="0">
                <a:solidFill>
                  <a:srgbClr val="0070C0"/>
                </a:solidFill>
              </a:rPr>
              <a:t>за повече от </a:t>
            </a:r>
            <a:r>
              <a:rPr lang="en-GB" dirty="0" smtClean="0">
                <a:solidFill>
                  <a:srgbClr val="0070C0"/>
                </a:solidFill>
              </a:rPr>
              <a:t>11 </a:t>
            </a:r>
            <a:r>
              <a:rPr lang="bg-BG" dirty="0" smtClean="0">
                <a:solidFill>
                  <a:srgbClr val="0070C0"/>
                </a:solidFill>
              </a:rPr>
              <a:t>години</a:t>
            </a:r>
            <a:r>
              <a:rPr lang="en-GB" baseline="30000" dirty="0" smtClean="0">
                <a:solidFill>
                  <a:srgbClr val="0070C0"/>
                </a:solidFill>
              </a:rPr>
              <a:t>5</a:t>
            </a:r>
          </a:p>
          <a:p>
            <a:endParaRPr lang="en-GB" dirty="0" smtClean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903893"/>
            <a:ext cx="8811331" cy="95410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GB" sz="800" dirty="0" smtClean="0"/>
              <a:t>ERSPC=European Randomised Study of Screening for Prostate Cancer; PLCO=Prostate, Lung, Colorectal and Ovarian Cancer Screening Trial; 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PSA=prostate-specific 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antigen; </a:t>
            </a:r>
            <a:r>
              <a:rPr lang="en-US" sz="800" dirty="0" err="1" smtClean="0">
                <a:latin typeface="Arial" pitchFamily="34" charset="0"/>
                <a:cs typeface="Arial" pitchFamily="34" charset="0"/>
              </a:rPr>
              <a:t>QoL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=quality of life.</a:t>
            </a:r>
            <a:endParaRPr lang="en-GB" sz="800" dirty="0" smtClean="0"/>
          </a:p>
          <a:p>
            <a:pPr marL="228600" indent="-228600">
              <a:buAutoNum type="arabicPeriod"/>
            </a:pPr>
            <a:r>
              <a:rPr lang="en-GB" sz="800" dirty="0" err="1"/>
              <a:t>Heidenreich</a:t>
            </a:r>
            <a:r>
              <a:rPr lang="en-GB" sz="800" dirty="0"/>
              <a:t> A, </a:t>
            </a:r>
            <a:r>
              <a:rPr lang="en-GB" sz="800" i="1" dirty="0"/>
              <a:t>et al. </a:t>
            </a:r>
            <a:r>
              <a:rPr lang="en-GB" sz="800" i="1" dirty="0" err="1"/>
              <a:t>Eur</a:t>
            </a:r>
            <a:r>
              <a:rPr lang="en-GB" sz="800" i="1" dirty="0"/>
              <a:t> </a:t>
            </a:r>
            <a:r>
              <a:rPr lang="en-GB" sz="800" i="1" dirty="0" err="1"/>
              <a:t>Urol</a:t>
            </a:r>
            <a:r>
              <a:rPr lang="en-GB" sz="800" i="1" dirty="0"/>
              <a:t> </a:t>
            </a:r>
            <a:r>
              <a:rPr lang="en-GB" sz="800" dirty="0"/>
              <a:t>2011:59;61–71 </a:t>
            </a:r>
            <a:endParaRPr lang="en-GB" sz="800" dirty="0" smtClean="0"/>
          </a:p>
          <a:p>
            <a:pPr marL="228600" indent="-228600">
              <a:buAutoNum type="arabicPeriod"/>
            </a:pPr>
            <a:r>
              <a:rPr lang="en-GB" sz="800" dirty="0" smtClean="0"/>
              <a:t>Yao SL &amp; Lu-Yao GL. </a:t>
            </a:r>
            <a:r>
              <a:rPr lang="en-GB" sz="800" i="1" dirty="0" smtClean="0"/>
              <a:t>JNCI </a:t>
            </a:r>
            <a:r>
              <a:rPr lang="en-GB" sz="800" dirty="0" smtClean="0"/>
              <a:t>2011; 103;450–51. </a:t>
            </a:r>
          </a:p>
          <a:p>
            <a:pPr marL="228600" indent="-228600">
              <a:buAutoNum type="arabicPeriod"/>
            </a:pPr>
            <a:r>
              <a:rPr lang="en-GB" sz="800" dirty="0" err="1" smtClean="0"/>
              <a:t>Neppl</a:t>
            </a:r>
            <a:r>
              <a:rPr lang="en-GB" sz="800" dirty="0" smtClean="0"/>
              <a:t>-Huber C, </a:t>
            </a:r>
            <a:r>
              <a:rPr lang="en-GB" sz="800" i="1" dirty="0" smtClean="0"/>
              <a:t>et al. Ann </a:t>
            </a:r>
            <a:r>
              <a:rPr lang="en-GB" sz="800" i="1" dirty="0" err="1" smtClean="0"/>
              <a:t>Oncol</a:t>
            </a:r>
            <a:r>
              <a:rPr lang="en-GB" sz="800" i="1" dirty="0" smtClean="0"/>
              <a:t> </a:t>
            </a:r>
            <a:r>
              <a:rPr lang="en-GB" sz="800" dirty="0"/>
              <a:t>2012;23:1325–34</a:t>
            </a:r>
            <a:r>
              <a:rPr lang="en-GB" sz="800" dirty="0" smtClean="0"/>
              <a:t>. </a:t>
            </a:r>
            <a:endParaRPr lang="en-GB" sz="800" dirty="0"/>
          </a:p>
          <a:p>
            <a:pPr marL="228600" indent="-228600">
              <a:buAutoNum type="arabicPeriod"/>
            </a:pPr>
            <a:r>
              <a:rPr lang="en-GB" sz="800" dirty="0" err="1" smtClean="0"/>
              <a:t>Andriole</a:t>
            </a:r>
            <a:r>
              <a:rPr lang="en-GB" sz="800" dirty="0" smtClean="0"/>
              <a:t> GL </a:t>
            </a:r>
            <a:r>
              <a:rPr lang="en-GB" sz="800" i="1" dirty="0" smtClean="0"/>
              <a:t>et al. N </a:t>
            </a:r>
            <a:r>
              <a:rPr lang="en-GB" sz="800" i="1" dirty="0" err="1" smtClean="0"/>
              <a:t>Engl</a:t>
            </a:r>
            <a:r>
              <a:rPr lang="en-GB" sz="800" i="1" dirty="0" smtClean="0"/>
              <a:t> J Med </a:t>
            </a:r>
            <a:r>
              <a:rPr lang="en-GB" sz="800" dirty="0"/>
              <a:t>2009;360:1310–19</a:t>
            </a:r>
            <a:r>
              <a:rPr lang="en-GB" sz="800" dirty="0" smtClean="0"/>
              <a:t>. </a:t>
            </a:r>
          </a:p>
          <a:p>
            <a:pPr marL="228600" indent="-228600">
              <a:buAutoNum type="arabicPeriod"/>
            </a:pPr>
            <a:r>
              <a:rPr lang="en-GB" sz="800" dirty="0" smtClean="0"/>
              <a:t>Schroder FH, </a:t>
            </a:r>
            <a:r>
              <a:rPr lang="en-GB" sz="800" i="1" dirty="0" smtClean="0"/>
              <a:t>et al. N </a:t>
            </a:r>
            <a:r>
              <a:rPr lang="en-GB" sz="800" i="1" dirty="0" err="1" smtClean="0"/>
              <a:t>Engl</a:t>
            </a:r>
            <a:r>
              <a:rPr lang="en-GB" sz="800" i="1" dirty="0" smtClean="0"/>
              <a:t> J Med </a:t>
            </a:r>
            <a:r>
              <a:rPr lang="en-GB" sz="800" dirty="0"/>
              <a:t>2012;366:981–90</a:t>
            </a:r>
            <a:r>
              <a:rPr lang="en-GB" sz="800" dirty="0" smtClean="0"/>
              <a:t>.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12969" y="6557216"/>
            <a:ext cx="248443" cy="144000"/>
          </a:xfrm>
        </p:spPr>
        <p:txBody>
          <a:bodyPr/>
          <a:lstStyle/>
          <a:p>
            <a:fld id="{5A74B922-4159-4EBC-81E2-A207B0124320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7133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269" y="427940"/>
            <a:ext cx="7826343" cy="1320800"/>
          </a:xfrm>
        </p:spPr>
        <p:txBody>
          <a:bodyPr/>
          <a:lstStyle/>
          <a:p>
            <a:r>
              <a:rPr lang="bg-BG" dirty="0" smtClean="0">
                <a:solidFill>
                  <a:schemeClr val="accent1">
                    <a:lumMod val="75000"/>
                  </a:schemeClr>
                </a:solidFill>
              </a:rPr>
              <a:t>Лечение- иновации в лечението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12969" y="6557216"/>
            <a:ext cx="248443" cy="144000"/>
          </a:xfrm>
        </p:spPr>
        <p:txBody>
          <a:bodyPr/>
          <a:lstStyle/>
          <a:p>
            <a:fld id="{5A74B922-4159-4EBC-81E2-A207B0124320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69" y="1537304"/>
            <a:ext cx="9137073" cy="457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51856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-540568" y="260648"/>
            <a:ext cx="8352928" cy="785818"/>
          </a:xfrm>
        </p:spPr>
        <p:txBody>
          <a:bodyPr>
            <a:noAutofit/>
          </a:bodyPr>
          <a:lstStyle/>
          <a:p>
            <a:pPr algn="ctr"/>
            <a:r>
              <a:rPr lang="bg-BG" sz="2800" b="1" dirty="0">
                <a:effectLst/>
                <a:latin typeface="+mn-lt"/>
              </a:rPr>
              <a:t>Новите </a:t>
            </a:r>
            <a:r>
              <a:rPr lang="bg-BG" sz="2800" b="1" dirty="0" smtClean="0">
                <a:effectLst/>
                <a:latin typeface="+mn-lt"/>
              </a:rPr>
              <a:t>молекули-</a:t>
            </a:r>
            <a:br>
              <a:rPr lang="bg-BG" sz="2800" b="1" dirty="0" smtClean="0">
                <a:effectLst/>
                <a:latin typeface="+mn-lt"/>
              </a:rPr>
            </a:br>
            <a:r>
              <a:rPr lang="bg-BG" sz="2800" b="1" dirty="0" smtClean="0">
                <a:latin typeface="+mn-lt"/>
              </a:rPr>
              <a:t>променена </a:t>
            </a:r>
            <a:r>
              <a:rPr lang="bg-BG" sz="2800" b="1" dirty="0" smtClean="0">
                <a:effectLst/>
                <a:latin typeface="+mn-lt"/>
              </a:rPr>
              <a:t>перспектива за мъжете с ПК</a:t>
            </a:r>
            <a:endParaRPr lang="bg-BG" sz="2800" b="1" dirty="0">
              <a:effectLst/>
              <a:latin typeface="+mn-lt"/>
            </a:endParaRPr>
          </a:p>
        </p:txBody>
      </p:sp>
      <p:sp>
        <p:nvSpPr>
          <p:cNvPr id="3" name="Правоъгълник 2"/>
          <p:cNvSpPr/>
          <p:nvPr/>
        </p:nvSpPr>
        <p:spPr>
          <a:xfrm>
            <a:off x="179512" y="1700808"/>
            <a:ext cx="89644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bg-BG" altLang="en-US" sz="2000" dirty="0">
                <a:solidFill>
                  <a:srgbClr val="0070C0"/>
                </a:solidFill>
                <a:cs typeface="Arial" charset="0"/>
              </a:rPr>
              <a:t>Двукратно по-дълга </a:t>
            </a:r>
            <a:r>
              <a:rPr lang="bg-BG" altLang="en-US" sz="2000" dirty="0" err="1">
                <a:solidFill>
                  <a:srgbClr val="0070C0"/>
                </a:solidFill>
                <a:cs typeface="Arial" charset="0"/>
              </a:rPr>
              <a:t>преживяемост</a:t>
            </a:r>
            <a:r>
              <a:rPr lang="bg-BG" altLang="en-US" sz="2000" dirty="0">
                <a:solidFill>
                  <a:srgbClr val="0070C0"/>
                </a:solidFill>
                <a:cs typeface="Arial" charset="0"/>
              </a:rPr>
              <a:t> спрямо периода </a:t>
            </a:r>
            <a:endParaRPr lang="bg-BG" altLang="en-US" sz="2000" dirty="0" smtClean="0">
              <a:solidFill>
                <a:srgbClr val="0070C0"/>
              </a:solidFill>
              <a:cs typeface="Arial" charset="0"/>
            </a:endParaRPr>
          </a:p>
          <a:p>
            <a:pPr>
              <a:lnSpc>
                <a:spcPct val="150000"/>
              </a:lnSpc>
              <a:defRPr/>
            </a:pPr>
            <a:r>
              <a:rPr lang="bg-BG" altLang="en-US" sz="2000" dirty="0">
                <a:solidFill>
                  <a:srgbClr val="0070C0"/>
                </a:solidFill>
                <a:cs typeface="Arial" charset="0"/>
              </a:rPr>
              <a:t> </a:t>
            </a:r>
            <a:r>
              <a:rPr lang="bg-BG" altLang="en-US" sz="2000" dirty="0" smtClean="0">
                <a:solidFill>
                  <a:srgbClr val="0070C0"/>
                </a:solidFill>
                <a:cs typeface="Arial" charset="0"/>
              </a:rPr>
              <a:t>    </a:t>
            </a:r>
            <a:r>
              <a:rPr lang="bg-BG" altLang="en-US" sz="2000" dirty="0" smtClean="0">
                <a:solidFill>
                  <a:srgbClr val="0070C0"/>
                </a:solidFill>
                <a:cs typeface="Arial" charset="0"/>
              </a:rPr>
              <a:t>преди </a:t>
            </a:r>
            <a:r>
              <a:rPr lang="bg-BG" altLang="en-US" sz="2000" dirty="0">
                <a:solidFill>
                  <a:srgbClr val="0070C0"/>
                </a:solidFill>
                <a:cs typeface="Arial" charset="0"/>
              </a:rPr>
              <a:t>появата </a:t>
            </a:r>
            <a:r>
              <a:rPr lang="bg-BG" altLang="en-US" sz="2000" dirty="0" smtClean="0">
                <a:solidFill>
                  <a:srgbClr val="0070C0"/>
                </a:solidFill>
                <a:cs typeface="Arial" charset="0"/>
              </a:rPr>
              <a:t>им;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bg-BG" altLang="en-US" sz="2000" dirty="0" smtClean="0">
                <a:solidFill>
                  <a:srgbClr val="0070C0"/>
                </a:solidFill>
                <a:cs typeface="Arial" charset="0"/>
              </a:rPr>
              <a:t>По-добро </a:t>
            </a:r>
            <a:r>
              <a:rPr lang="bg-BG" altLang="en-US" sz="2000" dirty="0">
                <a:solidFill>
                  <a:srgbClr val="0070C0"/>
                </a:solidFill>
                <a:cs typeface="Arial" charset="0"/>
              </a:rPr>
              <a:t>качество на живот</a:t>
            </a:r>
            <a:r>
              <a:rPr lang="en-US" altLang="en-US" sz="2000" dirty="0">
                <a:solidFill>
                  <a:srgbClr val="0070C0"/>
                </a:solidFill>
                <a:cs typeface="Arial" charset="0"/>
              </a:rPr>
              <a:t> (</a:t>
            </a:r>
            <a:r>
              <a:rPr lang="en-US" altLang="en-US" sz="2000" dirty="0" smtClean="0">
                <a:solidFill>
                  <a:srgbClr val="0070C0"/>
                </a:solidFill>
                <a:cs typeface="Arial" charset="0"/>
              </a:rPr>
              <a:t>QOL)</a:t>
            </a:r>
            <a:r>
              <a:rPr lang="bg-BG" altLang="en-US" sz="2000" dirty="0" smtClean="0">
                <a:solidFill>
                  <a:srgbClr val="0070C0"/>
                </a:solidFill>
                <a:cs typeface="Arial" charset="0"/>
              </a:rPr>
              <a:t>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bg-BG" altLang="en-US" sz="2000" dirty="0" smtClean="0">
                <a:solidFill>
                  <a:srgbClr val="0070C0"/>
                </a:solidFill>
                <a:cs typeface="Arial" charset="0"/>
              </a:rPr>
              <a:t>Забавяне </a:t>
            </a:r>
            <a:r>
              <a:rPr lang="bg-BG" altLang="en-US" sz="2000" dirty="0">
                <a:solidFill>
                  <a:srgbClr val="0070C0"/>
                </a:solidFill>
                <a:cs typeface="Arial" charset="0"/>
              </a:rPr>
              <a:t>на времето до </a:t>
            </a:r>
            <a:r>
              <a:rPr lang="bg-BG" altLang="en-US" sz="2000" dirty="0" err="1">
                <a:solidFill>
                  <a:srgbClr val="0070C0"/>
                </a:solidFill>
                <a:cs typeface="Arial" charset="0"/>
              </a:rPr>
              <a:t>радиологична</a:t>
            </a:r>
            <a:r>
              <a:rPr lang="bg-BG" altLang="en-US" sz="2000" dirty="0">
                <a:solidFill>
                  <a:srgbClr val="0070C0"/>
                </a:solidFill>
                <a:cs typeface="Arial" charset="0"/>
              </a:rPr>
              <a:t>  прогресия </a:t>
            </a:r>
            <a:r>
              <a:rPr lang="en-GB" altLang="en-US" sz="2000" dirty="0">
                <a:solidFill>
                  <a:srgbClr val="0070C0"/>
                </a:solidFill>
                <a:cs typeface="Arial" charset="0"/>
              </a:rPr>
              <a:t>(</a:t>
            </a:r>
            <a:r>
              <a:rPr lang="en-GB" altLang="en-US" sz="2000" dirty="0" err="1" smtClean="0">
                <a:solidFill>
                  <a:srgbClr val="0070C0"/>
                </a:solidFill>
                <a:cs typeface="Arial" charset="0"/>
              </a:rPr>
              <a:t>rPFS</a:t>
            </a:r>
            <a:r>
              <a:rPr lang="en-GB" altLang="en-US" sz="2000" dirty="0" smtClean="0">
                <a:solidFill>
                  <a:srgbClr val="0070C0"/>
                </a:solidFill>
                <a:cs typeface="Arial" charset="0"/>
              </a:rPr>
              <a:t>)</a:t>
            </a:r>
            <a:r>
              <a:rPr lang="bg-BG" altLang="en-US" sz="2000" dirty="0" smtClean="0">
                <a:solidFill>
                  <a:srgbClr val="0070C0"/>
                </a:solidFill>
                <a:cs typeface="Arial" charset="0"/>
              </a:rPr>
              <a:t>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bg-BG" altLang="en-US" sz="2000" dirty="0" smtClean="0">
                <a:solidFill>
                  <a:srgbClr val="0070C0"/>
                </a:solidFill>
                <a:cs typeface="Arial" charset="0"/>
              </a:rPr>
              <a:t>Ефект </a:t>
            </a:r>
            <a:r>
              <a:rPr lang="bg-BG" altLang="en-US" sz="2000" dirty="0">
                <a:solidFill>
                  <a:srgbClr val="0070C0"/>
                </a:solidFill>
                <a:cs typeface="Arial" charset="0"/>
              </a:rPr>
              <a:t>и върху </a:t>
            </a:r>
            <a:r>
              <a:rPr lang="bg-BG" altLang="en-US" sz="2000" dirty="0" err="1">
                <a:solidFill>
                  <a:srgbClr val="0070C0"/>
                </a:solidFill>
                <a:cs typeface="Arial" charset="0"/>
              </a:rPr>
              <a:t>мекотъканните</a:t>
            </a:r>
            <a:r>
              <a:rPr lang="bg-BG" altLang="en-US" sz="2000" dirty="0">
                <a:solidFill>
                  <a:srgbClr val="0070C0"/>
                </a:solidFill>
                <a:cs typeface="Arial" charset="0"/>
              </a:rPr>
              <a:t> </a:t>
            </a:r>
            <a:r>
              <a:rPr lang="bg-BG" altLang="en-US" sz="2000" dirty="0" smtClean="0">
                <a:solidFill>
                  <a:srgbClr val="0070C0"/>
                </a:solidFill>
                <a:cs typeface="Arial" charset="0"/>
              </a:rPr>
              <a:t>метастази;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bg-BG" altLang="en-US" sz="2000" dirty="0" smtClean="0">
                <a:solidFill>
                  <a:srgbClr val="0070C0"/>
                </a:solidFill>
                <a:cs typeface="Arial" charset="0"/>
              </a:rPr>
              <a:t>Намаляване</a:t>
            </a:r>
            <a:r>
              <a:rPr lang="bg-BG" altLang="en-US" sz="2000" dirty="0">
                <a:solidFill>
                  <a:srgbClr val="0070C0"/>
                </a:solidFill>
                <a:cs typeface="Arial" charset="0"/>
              </a:rPr>
              <a:t>/ подобряване на </a:t>
            </a:r>
            <a:r>
              <a:rPr lang="bg-BG" altLang="en-US" sz="2000" dirty="0" smtClean="0">
                <a:solidFill>
                  <a:srgbClr val="0070C0"/>
                </a:solidFill>
                <a:cs typeface="Arial" charset="0"/>
              </a:rPr>
              <a:t>болката;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bg-BG" altLang="en-US" sz="2000" dirty="0" smtClean="0">
                <a:solidFill>
                  <a:srgbClr val="0070C0"/>
                </a:solidFill>
                <a:cs typeface="Arial" charset="0"/>
              </a:rPr>
              <a:t>Увеличаване </a:t>
            </a:r>
            <a:r>
              <a:rPr lang="bg-BG" altLang="en-US" sz="2000" dirty="0">
                <a:solidFill>
                  <a:srgbClr val="0070C0"/>
                </a:solidFill>
                <a:cs typeface="Arial" charset="0"/>
              </a:rPr>
              <a:t>времето до използване на </a:t>
            </a:r>
            <a:r>
              <a:rPr lang="bg-BG" altLang="en-US" sz="2000" dirty="0" smtClean="0">
                <a:solidFill>
                  <a:srgbClr val="0070C0"/>
                </a:solidFill>
                <a:cs typeface="Arial" charset="0"/>
              </a:rPr>
              <a:t>опиат;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bg-BG" altLang="en-US" sz="2000" dirty="0" smtClean="0">
                <a:solidFill>
                  <a:srgbClr val="0070C0"/>
                </a:solidFill>
                <a:cs typeface="Arial" charset="0"/>
              </a:rPr>
              <a:t>Ефективност </a:t>
            </a:r>
            <a:r>
              <a:rPr lang="bg-BG" altLang="en-US" sz="2000" dirty="0">
                <a:solidFill>
                  <a:srgbClr val="0070C0"/>
                </a:solidFill>
                <a:cs typeface="Arial" charset="0"/>
              </a:rPr>
              <a:t>и при неподходящи за химиотерапия </a:t>
            </a:r>
            <a:r>
              <a:rPr lang="bg-BG" altLang="en-US" sz="2000" dirty="0" smtClean="0">
                <a:solidFill>
                  <a:srgbClr val="0070C0"/>
                </a:solidFill>
                <a:cs typeface="Arial" charset="0"/>
              </a:rPr>
              <a:t>пациенти.</a:t>
            </a:r>
            <a:endParaRPr lang="bg-BG" altLang="en-US" sz="2000" dirty="0">
              <a:solidFill>
                <a:srgbClr val="0070C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268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</a:t>
            </a:r>
            <a:r>
              <a:rPr lang="bg-BG" dirty="0" smtClean="0"/>
              <a:t>ерсонализирана медицина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25098"/>
            <a:ext cx="7128791" cy="3880773"/>
          </a:xfrm>
        </p:spPr>
        <p:txBody>
          <a:bodyPr>
            <a:normAutofit/>
          </a:bodyPr>
          <a:lstStyle/>
          <a:p>
            <a:pPr algn="just"/>
            <a:r>
              <a:rPr lang="bg-BG" altLang="en-US" sz="2000" dirty="0" smtClean="0">
                <a:solidFill>
                  <a:srgbClr val="0070C0"/>
                </a:solidFill>
              </a:rPr>
              <a:t>Какво е персонализирана медицина:</a:t>
            </a:r>
          </a:p>
          <a:p>
            <a:pPr lvl="1" algn="just"/>
            <a:r>
              <a:rPr lang="bg-BG" altLang="en-US" sz="2000" dirty="0" smtClean="0">
                <a:solidFill>
                  <a:srgbClr val="0070C0"/>
                </a:solidFill>
              </a:rPr>
              <a:t>Лечение и превенция насочени към индивидуалните генетична характеристики на пациента</a:t>
            </a:r>
          </a:p>
          <a:p>
            <a:pPr marL="457200" lvl="1" indent="0" algn="just">
              <a:buNone/>
            </a:pPr>
            <a:endParaRPr lang="bg-BG" altLang="en-US" sz="2000" dirty="0" smtClean="0">
              <a:solidFill>
                <a:srgbClr val="0070C0"/>
              </a:solidFill>
            </a:endParaRPr>
          </a:p>
          <a:p>
            <a:pPr lvl="1" algn="just"/>
            <a:r>
              <a:rPr lang="ru-RU" altLang="en-US" sz="2000" dirty="0" smtClean="0">
                <a:solidFill>
                  <a:srgbClr val="0070C0"/>
                </a:solidFill>
              </a:rPr>
              <a:t>Правилното лечение, на правилния пациент, в правилната доза и в правилното време</a:t>
            </a:r>
            <a:endParaRPr lang="en-US" altLang="en-US" sz="2000" dirty="0" smtClean="0">
              <a:solidFill>
                <a:srgbClr val="0070C0"/>
              </a:solidFill>
            </a:endParaRPr>
          </a:p>
          <a:p>
            <a:endParaRPr lang="bg-BG" sz="200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4365104"/>
            <a:ext cx="3255546" cy="328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58126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061" y="260648"/>
            <a:ext cx="6347713" cy="1320800"/>
          </a:xfrm>
        </p:spPr>
        <p:txBody>
          <a:bodyPr>
            <a:normAutofit/>
          </a:bodyPr>
          <a:lstStyle/>
          <a:p>
            <a:r>
              <a:rPr lang="bg-BG" sz="3200" dirty="0" smtClean="0">
                <a:solidFill>
                  <a:schemeClr val="accent1">
                    <a:lumMod val="75000"/>
                  </a:schemeClr>
                </a:solidFill>
              </a:rPr>
              <a:t>Моите послания</a:t>
            </a:r>
            <a:endParaRPr lang="bg-BG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6024"/>
            <a:ext cx="7416824" cy="4895304"/>
          </a:xfrm>
        </p:spPr>
        <p:txBody>
          <a:bodyPr/>
          <a:lstStyle/>
          <a:p>
            <a:pPr algn="just"/>
            <a:r>
              <a:rPr lang="bg-BG" sz="1600" dirty="0" smtClean="0">
                <a:latin typeface="+mj-lt"/>
                <a:cs typeface="Arial" pitchFamily="34" charset="0"/>
              </a:rPr>
              <a:t>Простатният </a:t>
            </a:r>
            <a:r>
              <a:rPr lang="bg-BG" sz="1600" dirty="0">
                <a:latin typeface="+mj-lt"/>
                <a:cs typeface="Arial" pitchFamily="34" charset="0"/>
              </a:rPr>
              <a:t>карцином е третата най- честа причина за смърт сред мъжете</a:t>
            </a:r>
            <a:r>
              <a:rPr lang="en-US" sz="1600" dirty="0">
                <a:latin typeface="+mj-lt"/>
                <a:cs typeface="Arial" pitchFamily="34" charset="0"/>
              </a:rPr>
              <a:t> </a:t>
            </a:r>
            <a:r>
              <a:rPr lang="bg-BG" sz="1600" dirty="0">
                <a:latin typeface="+mj-lt"/>
                <a:cs typeface="Arial" pitchFamily="34" charset="0"/>
              </a:rPr>
              <a:t>с безспорно социално и икономическо значение. Честотата му е по- висока в развитите </a:t>
            </a:r>
            <a:r>
              <a:rPr lang="bg-BG" sz="1600" dirty="0" smtClean="0">
                <a:latin typeface="+mj-lt"/>
                <a:cs typeface="Arial" pitchFamily="34" charset="0"/>
              </a:rPr>
              <a:t>страни</a:t>
            </a:r>
          </a:p>
          <a:p>
            <a:pPr marL="0" indent="0" algn="just">
              <a:buNone/>
            </a:pPr>
            <a:endParaRPr lang="bg-BG" sz="1600" dirty="0">
              <a:latin typeface="+mj-lt"/>
              <a:cs typeface="Arial" pitchFamily="34" charset="0"/>
            </a:endParaRPr>
          </a:p>
          <a:p>
            <a:pPr marL="0" indent="0" algn="just"/>
            <a:r>
              <a:rPr lang="bg-BG" sz="1600" dirty="0">
                <a:latin typeface="+mj-lt"/>
                <a:cs typeface="Arial" pitchFamily="34" charset="0"/>
              </a:rPr>
              <a:t>Интердисциплинарния подход в лечението на ПК би оптимизирало:  </a:t>
            </a:r>
          </a:p>
          <a:p>
            <a:pPr marL="274320" lvl="1" indent="0" algn="just"/>
            <a:r>
              <a:rPr lang="bg-BG" dirty="0">
                <a:latin typeface="+mj-lt"/>
              </a:rPr>
              <a:t>Финансовите икономии	 </a:t>
            </a:r>
          </a:p>
          <a:p>
            <a:pPr marL="274320" lvl="1" indent="0" algn="just"/>
            <a:r>
              <a:rPr lang="bg-BG" dirty="0">
                <a:latin typeface="+mj-lt"/>
              </a:rPr>
              <a:t>Ненужни процедури</a:t>
            </a:r>
          </a:p>
          <a:p>
            <a:pPr marL="274320" lvl="1" indent="0" algn="just"/>
            <a:r>
              <a:rPr lang="bg-BG" dirty="0">
                <a:latin typeface="+mj-lt"/>
              </a:rPr>
              <a:t>Подобрени резултати при предоставяне на  висококачествени грижи за  </a:t>
            </a:r>
            <a:r>
              <a:rPr lang="bg-BG" dirty="0" smtClean="0">
                <a:latin typeface="+mj-lt"/>
              </a:rPr>
              <a:t>          	пациентите</a:t>
            </a:r>
          </a:p>
          <a:p>
            <a:pPr marL="274320" lvl="1" indent="0" algn="just">
              <a:buNone/>
            </a:pPr>
            <a:endParaRPr lang="bg-BG" sz="1500" dirty="0" smtClean="0">
              <a:latin typeface="+mj-lt"/>
            </a:endParaRPr>
          </a:p>
          <a:p>
            <a:pPr marL="0" indent="-125730" algn="just"/>
            <a:r>
              <a:rPr lang="bg-BG" sz="1700" dirty="0" smtClean="0">
                <a:latin typeface="+mj-lt"/>
              </a:rPr>
              <a:t>Ние лекарите сме отговорни за грижата към пациентите с карцином, но на цялото общество се пада отговорността за профилактика, обучение и ранно вземане на подходящите мерки за ограничаване опасността от рак на простатата</a:t>
            </a:r>
            <a:endParaRPr lang="bg-BG" sz="1700" dirty="0">
              <a:latin typeface="+mj-lt"/>
            </a:endParaRPr>
          </a:p>
          <a:p>
            <a:endParaRPr lang="bg-B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036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714104" cy="1143000"/>
          </a:xfrm>
        </p:spPr>
        <p:txBody>
          <a:bodyPr>
            <a:noAutofit/>
          </a:bodyPr>
          <a:lstStyle/>
          <a:p>
            <a:r>
              <a:rPr lang="bg-BG" sz="3200" dirty="0" smtClean="0">
                <a:solidFill>
                  <a:schemeClr val="accent1">
                    <a:lumMod val="75000"/>
                  </a:schemeClr>
                </a:solidFill>
              </a:rPr>
              <a:t>История на заболяването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660838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i="1" dirty="0"/>
              <a:t>Nat Rev Cancer. 2002 May ; 2(5): 389–396. doi:10.1038/nrc801.</a:t>
            </a:r>
            <a:endParaRPr lang="en-US" sz="12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1378" y="1142984"/>
            <a:ext cx="7245266" cy="2646056"/>
          </a:xfrm>
        </p:spPr>
        <p:txBody>
          <a:bodyPr>
            <a:normAutofit fontScale="92500"/>
          </a:bodyPr>
          <a:lstStyle/>
          <a:p>
            <a:pPr algn="just"/>
            <a:r>
              <a:rPr lang="bg-BG" sz="2000" dirty="0" smtClean="0">
                <a:solidFill>
                  <a:srgbClr val="0070C0"/>
                </a:solidFill>
              </a:rPr>
              <a:t>Въпреки че простатата е описана за пръв път от венецианския анатом 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Niccolo</a:t>
            </a:r>
            <a:r>
              <a:rPr lang="en-US" sz="2000" dirty="0" smtClean="0">
                <a:solidFill>
                  <a:srgbClr val="0070C0"/>
                </a:solidFill>
              </a:rPr>
              <a:t> Massa</a:t>
            </a:r>
            <a:r>
              <a:rPr lang="bg-BG" sz="2000" dirty="0" smtClean="0">
                <a:solidFill>
                  <a:srgbClr val="0070C0"/>
                </a:solidFill>
              </a:rPr>
              <a:t> (1) 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bg-BG" sz="2000" dirty="0" smtClean="0">
                <a:solidFill>
                  <a:srgbClr val="0070C0"/>
                </a:solidFill>
              </a:rPr>
              <a:t>през </a:t>
            </a:r>
            <a:r>
              <a:rPr lang="en-US" sz="2000" dirty="0" smtClean="0">
                <a:solidFill>
                  <a:srgbClr val="0070C0"/>
                </a:solidFill>
              </a:rPr>
              <a:t>1536</a:t>
            </a:r>
            <a:r>
              <a:rPr lang="bg-BG" sz="2000" dirty="0" smtClean="0">
                <a:solidFill>
                  <a:srgbClr val="0070C0"/>
                </a:solidFill>
              </a:rPr>
              <a:t> година</a:t>
            </a:r>
          </a:p>
          <a:p>
            <a:pPr algn="just"/>
            <a:endParaRPr lang="bg-BG" sz="2000" dirty="0" smtClean="0">
              <a:solidFill>
                <a:srgbClr val="0070C0"/>
              </a:solidFill>
            </a:endParaRPr>
          </a:p>
          <a:p>
            <a:pPr algn="just"/>
            <a:r>
              <a:rPr lang="bg-BG" sz="2000" dirty="0" smtClean="0">
                <a:solidFill>
                  <a:srgbClr val="0070C0"/>
                </a:solidFill>
              </a:rPr>
              <a:t>И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bg-BG" sz="2000" dirty="0" smtClean="0">
                <a:solidFill>
                  <a:srgbClr val="0070C0"/>
                </a:solidFill>
              </a:rPr>
              <a:t>е илюстрирана от професора- анатом </a:t>
            </a:r>
            <a:r>
              <a:rPr lang="en-US" sz="2000" dirty="0" smtClean="0">
                <a:solidFill>
                  <a:srgbClr val="0070C0"/>
                </a:solidFill>
              </a:rPr>
              <a:t>o</a:t>
            </a:r>
            <a:r>
              <a:rPr lang="bg-BG" sz="2000" dirty="0" smtClean="0">
                <a:solidFill>
                  <a:srgbClr val="0070C0"/>
                </a:solidFill>
              </a:rPr>
              <a:t>т университета в Падуа:  </a:t>
            </a:r>
            <a:r>
              <a:rPr lang="en-US" sz="2000" dirty="0" smtClean="0">
                <a:solidFill>
                  <a:srgbClr val="0070C0"/>
                </a:solidFill>
              </a:rPr>
              <a:t>Andreas Vesalius </a:t>
            </a:r>
            <a:r>
              <a:rPr lang="bg-BG" sz="2000" dirty="0" smtClean="0">
                <a:solidFill>
                  <a:srgbClr val="0070C0"/>
                </a:solidFill>
              </a:rPr>
              <a:t>(2) през </a:t>
            </a:r>
            <a:r>
              <a:rPr lang="en-US" sz="2000" dirty="0" smtClean="0">
                <a:solidFill>
                  <a:srgbClr val="0070C0"/>
                </a:solidFill>
              </a:rPr>
              <a:t>1538</a:t>
            </a:r>
            <a:r>
              <a:rPr lang="bg-BG" sz="2000" dirty="0" smtClean="0">
                <a:solidFill>
                  <a:srgbClr val="0070C0"/>
                </a:solidFill>
              </a:rPr>
              <a:t> </a:t>
            </a:r>
            <a:r>
              <a:rPr lang="bg-BG" sz="2000" dirty="0" smtClean="0">
                <a:solidFill>
                  <a:srgbClr val="0070C0"/>
                </a:solidFill>
              </a:rPr>
              <a:t>година </a:t>
            </a:r>
            <a:endParaRPr lang="bg-BG" sz="2000" dirty="0" smtClean="0">
              <a:solidFill>
                <a:srgbClr val="0070C0"/>
              </a:solidFill>
            </a:endParaRPr>
          </a:p>
          <a:p>
            <a:pPr algn="just"/>
            <a:endParaRPr lang="bg-BG" sz="2000" dirty="0" smtClean="0">
              <a:solidFill>
                <a:srgbClr val="0070C0"/>
              </a:solidFill>
            </a:endParaRPr>
          </a:p>
          <a:p>
            <a:pPr algn="just"/>
            <a:r>
              <a:rPr lang="bg-BG" sz="2000" dirty="0" smtClean="0">
                <a:solidFill>
                  <a:srgbClr val="0070C0"/>
                </a:solidFill>
              </a:rPr>
              <a:t>Простатният карцином е дефиниран като такъв през </a:t>
            </a:r>
            <a:r>
              <a:rPr lang="en-US" sz="2000" dirty="0" smtClean="0">
                <a:solidFill>
                  <a:srgbClr val="0070C0"/>
                </a:solidFill>
              </a:rPr>
              <a:t>1853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7" name="Picture 2" descr="C:\Users\BG1960967\Pictures\Nicolomedhist00089-0074.gif"/>
          <p:cNvPicPr>
            <a:picLocks noChangeAspect="1" noChangeArrowheads="1"/>
          </p:cNvPicPr>
          <p:nvPr/>
        </p:nvPicPr>
        <p:blipFill>
          <a:blip r:embed="rId2" cstate="print"/>
          <a:srcRect l="12903" t="9199" r="12903" b="21808"/>
          <a:stretch>
            <a:fillRect/>
          </a:stretch>
        </p:blipFill>
        <p:spPr bwMode="auto">
          <a:xfrm>
            <a:off x="1835696" y="3789039"/>
            <a:ext cx="2153040" cy="2808313"/>
          </a:xfrm>
          <a:prstGeom prst="rect">
            <a:avLst/>
          </a:prstGeom>
          <a:noFill/>
        </p:spPr>
      </p:pic>
      <p:pic>
        <p:nvPicPr>
          <p:cNvPr id="8" name="Picture 2" descr="C:\Users\BG1960967\Pictures\Vesalius_Portrait_pg_xii_-_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861048"/>
            <a:ext cx="2012950" cy="273526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403648" y="6237312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(1)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12160" y="622802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8427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7498080" cy="1143000"/>
          </a:xfrm>
        </p:spPr>
        <p:txBody>
          <a:bodyPr/>
          <a:lstStyle/>
          <a:p>
            <a:r>
              <a:rPr lang="bg-BG" dirty="0" smtClean="0">
                <a:solidFill>
                  <a:schemeClr val="accent1">
                    <a:lumMod val="75000"/>
                  </a:schemeClr>
                </a:solidFill>
              </a:rPr>
              <a:t>История на заболяването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7498080" cy="4800600"/>
          </a:xfrm>
        </p:spPr>
        <p:txBody>
          <a:bodyPr>
            <a:normAutofit/>
          </a:bodyPr>
          <a:lstStyle/>
          <a:p>
            <a:pPr algn="just"/>
            <a:r>
              <a:rPr lang="bg-BG" sz="2000" dirty="0" smtClean="0">
                <a:solidFill>
                  <a:srgbClr val="0070C0"/>
                </a:solidFill>
              </a:rPr>
              <a:t>През </a:t>
            </a:r>
            <a:r>
              <a:rPr lang="en-US" sz="2000" dirty="0" smtClean="0">
                <a:solidFill>
                  <a:srgbClr val="0070C0"/>
                </a:solidFill>
              </a:rPr>
              <a:t>1853 </a:t>
            </a:r>
            <a:r>
              <a:rPr lang="bg-BG" sz="2000" dirty="0" smtClean="0">
                <a:solidFill>
                  <a:srgbClr val="0070C0"/>
                </a:solidFill>
              </a:rPr>
              <a:t>Дж. Адамс, хирург в Лондонската болница, описва първия случай на простатен карцином, който открива по време на хистологичен преглед</a:t>
            </a:r>
            <a:r>
              <a:rPr lang="en-US" sz="2000" dirty="0" smtClean="0">
                <a:solidFill>
                  <a:srgbClr val="0070C0"/>
                </a:solidFill>
              </a:rPr>
              <a:t>. </a:t>
            </a:r>
            <a:endParaRPr lang="bg-BG" sz="2000" dirty="0" smtClean="0">
              <a:solidFill>
                <a:srgbClr val="0070C0"/>
              </a:solidFill>
            </a:endParaRPr>
          </a:p>
          <a:p>
            <a:pPr algn="just">
              <a:buNone/>
            </a:pPr>
            <a:endParaRPr lang="bg-BG" sz="2000" dirty="0" smtClean="0">
              <a:solidFill>
                <a:srgbClr val="0070C0"/>
              </a:solidFill>
            </a:endParaRPr>
          </a:p>
          <a:p>
            <a:pPr algn="just"/>
            <a:r>
              <a:rPr lang="bg-BG" sz="2000" dirty="0" smtClean="0">
                <a:solidFill>
                  <a:srgbClr val="0070C0"/>
                </a:solidFill>
              </a:rPr>
              <a:t>В доклада си Адамс отбелязал, че това състояние било „много рядка болест“. </a:t>
            </a:r>
          </a:p>
          <a:p>
            <a:pPr algn="just"/>
            <a:endParaRPr lang="bg-BG" sz="2000" dirty="0" smtClean="0">
              <a:solidFill>
                <a:srgbClr val="0070C0"/>
              </a:solidFill>
            </a:endParaRPr>
          </a:p>
          <a:p>
            <a:pPr algn="just"/>
            <a:r>
              <a:rPr lang="bg-BG" sz="2000" dirty="0" smtClean="0">
                <a:solidFill>
                  <a:srgbClr val="0070C0"/>
                </a:solidFill>
              </a:rPr>
              <a:t>Удивителното е, че 150 години по-късно ракът на простатата се е превърнал в сериозен здравословен проблем.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3608" y="645333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i="1" dirty="0"/>
              <a:t>Nat Rev Cancer. 2002 May ; 2(5): 389–396. doi:10.1038/nrc801.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200352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36" y="116632"/>
            <a:ext cx="7498080" cy="1143000"/>
          </a:xfrm>
        </p:spPr>
        <p:txBody>
          <a:bodyPr/>
          <a:lstStyle/>
          <a:p>
            <a:r>
              <a:rPr lang="bg-BG" dirty="0" smtClean="0">
                <a:solidFill>
                  <a:schemeClr val="accent1">
                    <a:lumMod val="75000"/>
                  </a:schemeClr>
                </a:solidFill>
              </a:rPr>
              <a:t>Рядка болест?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85859"/>
            <a:ext cx="7107132" cy="541950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bg-BG" sz="2000" dirty="0" smtClean="0">
                <a:solidFill>
                  <a:srgbClr val="0070C0"/>
                </a:solidFill>
              </a:rPr>
              <a:t>Простатният карцином е приеман като рядка болест</a:t>
            </a:r>
            <a:r>
              <a:rPr lang="en-US" sz="2000" dirty="0" smtClean="0">
                <a:solidFill>
                  <a:srgbClr val="0070C0"/>
                </a:solidFill>
              </a:rPr>
              <a:t>, </a:t>
            </a:r>
            <a:r>
              <a:rPr lang="bg-BG" sz="2000" dirty="0" smtClean="0">
                <a:solidFill>
                  <a:srgbClr val="0070C0"/>
                </a:solidFill>
              </a:rPr>
              <a:t>най- вероятно поради кратката продължителност на живота и несъвършените методи за диагностика през </a:t>
            </a:r>
            <a:r>
              <a:rPr lang="en-US" sz="2000" dirty="0" smtClean="0">
                <a:solidFill>
                  <a:srgbClr val="0070C0"/>
                </a:solidFill>
              </a:rPr>
              <a:t>19 </a:t>
            </a:r>
            <a:r>
              <a:rPr lang="bg-BG" sz="2000" dirty="0" smtClean="0">
                <a:solidFill>
                  <a:srgbClr val="0070C0"/>
                </a:solidFill>
              </a:rPr>
              <a:t>век. </a:t>
            </a:r>
          </a:p>
          <a:p>
            <a:pPr algn="just"/>
            <a:endParaRPr lang="bg-BG" sz="2000" dirty="0" smtClean="0">
              <a:solidFill>
                <a:srgbClr val="0070C0"/>
              </a:solidFill>
            </a:endParaRPr>
          </a:p>
          <a:p>
            <a:pPr algn="just"/>
            <a:r>
              <a:rPr lang="bg-BG" sz="2000" dirty="0" smtClean="0">
                <a:solidFill>
                  <a:srgbClr val="0070C0"/>
                </a:solidFill>
              </a:rPr>
              <a:t>Първите методи на лечение целели хирургическа намеса и освобождаване на обструкцията на </a:t>
            </a:r>
            <a:r>
              <a:rPr lang="bg-BG" sz="2000" dirty="0" err="1" smtClean="0">
                <a:solidFill>
                  <a:srgbClr val="0070C0"/>
                </a:solidFill>
              </a:rPr>
              <a:t>уринарния</a:t>
            </a:r>
            <a:r>
              <a:rPr lang="bg-BG" sz="2000" dirty="0" smtClean="0">
                <a:solidFill>
                  <a:srgbClr val="0070C0"/>
                </a:solidFill>
              </a:rPr>
              <a:t> тракт</a:t>
            </a:r>
          </a:p>
          <a:p>
            <a:pPr algn="just">
              <a:buNone/>
            </a:pPr>
            <a:endParaRPr lang="bg-BG" sz="2000" dirty="0" smtClean="0">
              <a:solidFill>
                <a:srgbClr val="0070C0"/>
              </a:solidFill>
            </a:endParaRPr>
          </a:p>
          <a:p>
            <a:pPr algn="just"/>
            <a:r>
              <a:rPr lang="bg-BG" sz="2000" dirty="0" smtClean="0">
                <a:solidFill>
                  <a:srgbClr val="0070C0"/>
                </a:solidFill>
              </a:rPr>
              <a:t>Премахване на цялата жлеза </a:t>
            </a:r>
            <a:r>
              <a:rPr lang="en-US" sz="2000" dirty="0" smtClean="0">
                <a:solidFill>
                  <a:srgbClr val="0070C0"/>
                </a:solidFill>
              </a:rPr>
              <a:t>(radical </a:t>
            </a:r>
            <a:r>
              <a:rPr lang="en-US" sz="2000" dirty="0" err="1" smtClean="0">
                <a:solidFill>
                  <a:srgbClr val="0070C0"/>
                </a:solidFill>
              </a:rPr>
              <a:t>perineal</a:t>
            </a:r>
            <a:r>
              <a:rPr lang="en-US" sz="2000" dirty="0" smtClean="0">
                <a:solidFill>
                  <a:srgbClr val="0070C0"/>
                </a:solidFill>
              </a:rPr>
              <a:t> prostatectomy) </a:t>
            </a:r>
            <a:r>
              <a:rPr lang="bg-BG" sz="2000" dirty="0" smtClean="0">
                <a:solidFill>
                  <a:srgbClr val="0070C0"/>
                </a:solidFill>
              </a:rPr>
              <a:t>е направена за пръв път през </a:t>
            </a:r>
            <a:r>
              <a:rPr lang="en-US" sz="2000" dirty="0" smtClean="0">
                <a:solidFill>
                  <a:srgbClr val="0070C0"/>
                </a:solidFill>
              </a:rPr>
              <a:t>1904 </a:t>
            </a:r>
            <a:r>
              <a:rPr lang="bg-BG" sz="2000" dirty="0" smtClean="0">
                <a:solidFill>
                  <a:srgbClr val="0070C0"/>
                </a:solidFill>
              </a:rPr>
              <a:t> от </a:t>
            </a:r>
            <a:r>
              <a:rPr lang="en-US" sz="2000" dirty="0" smtClean="0">
                <a:solidFill>
                  <a:srgbClr val="0070C0"/>
                </a:solidFill>
              </a:rPr>
              <a:t> Hugh H. Young </a:t>
            </a:r>
            <a:r>
              <a:rPr lang="bg-BG" sz="2000" dirty="0" smtClean="0">
                <a:solidFill>
                  <a:srgbClr val="0070C0"/>
                </a:solidFill>
              </a:rPr>
              <a:t>в </a:t>
            </a:r>
            <a:r>
              <a:rPr lang="en-US" sz="2000" u="sng" dirty="0" smtClean="0">
                <a:solidFill>
                  <a:srgbClr val="0070C0"/>
                </a:solidFill>
              </a:rPr>
              <a:t>Johns Hopkins hospital. </a:t>
            </a:r>
            <a:endParaRPr lang="bg-BG" sz="2000" u="sng" dirty="0" smtClean="0">
              <a:solidFill>
                <a:srgbClr val="0070C0"/>
              </a:solidFill>
            </a:endParaRPr>
          </a:p>
          <a:p>
            <a:endParaRPr lang="bg-BG" sz="2000" dirty="0" smtClean="0">
              <a:solidFill>
                <a:srgbClr val="0070C0"/>
              </a:solidFill>
            </a:endParaRPr>
          </a:p>
          <a:p>
            <a:endParaRPr lang="bg-BG" sz="2000" dirty="0" smtClean="0">
              <a:solidFill>
                <a:srgbClr val="0070C0"/>
              </a:solidFill>
            </a:endParaRPr>
          </a:p>
          <a:p>
            <a:endParaRPr lang="bg-BG" sz="2000" dirty="0" smtClean="0">
              <a:solidFill>
                <a:srgbClr val="0070C0"/>
              </a:solidFill>
            </a:endParaRPr>
          </a:p>
          <a:p>
            <a:endParaRPr lang="bg-BG" sz="20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bg-BG" sz="1500" dirty="0" smtClean="0">
                <a:solidFill>
                  <a:srgbClr val="0070C0"/>
                </a:solidFill>
              </a:rPr>
              <a:t>			</a:t>
            </a:r>
            <a:r>
              <a:rPr lang="en-US" sz="1500" dirty="0" smtClean="0">
                <a:solidFill>
                  <a:srgbClr val="0070C0"/>
                </a:solidFill>
              </a:rPr>
              <a:t>Hugh </a:t>
            </a:r>
            <a:r>
              <a:rPr lang="en-US" sz="1500" dirty="0" smtClean="0">
                <a:solidFill>
                  <a:srgbClr val="0070C0"/>
                </a:solidFill>
              </a:rPr>
              <a:t>Hampton Young, M.D. </a:t>
            </a:r>
            <a:endParaRPr lang="bg-BG" sz="15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bg-BG" sz="1500" dirty="0" smtClean="0">
                <a:solidFill>
                  <a:srgbClr val="0070C0"/>
                </a:solidFill>
              </a:rPr>
              <a:t>			</a:t>
            </a:r>
            <a:r>
              <a:rPr lang="en-US" sz="1500" dirty="0" smtClean="0">
                <a:solidFill>
                  <a:srgbClr val="0070C0"/>
                </a:solidFill>
              </a:rPr>
              <a:t>(</a:t>
            </a:r>
            <a:r>
              <a:rPr lang="bg-BG" sz="1500" dirty="0" smtClean="0">
                <a:solidFill>
                  <a:srgbClr val="0070C0"/>
                </a:solidFill>
              </a:rPr>
              <a:t>Септември </a:t>
            </a:r>
            <a:r>
              <a:rPr lang="en-US" sz="1500" dirty="0" smtClean="0">
                <a:solidFill>
                  <a:srgbClr val="0070C0"/>
                </a:solidFill>
              </a:rPr>
              <a:t>18, 1870 – </a:t>
            </a:r>
            <a:r>
              <a:rPr lang="bg-BG" sz="1500" dirty="0" smtClean="0">
                <a:solidFill>
                  <a:srgbClr val="0070C0"/>
                </a:solidFill>
              </a:rPr>
              <a:t>Август </a:t>
            </a:r>
            <a:r>
              <a:rPr lang="en-US" sz="1500" dirty="0" smtClean="0">
                <a:solidFill>
                  <a:srgbClr val="0070C0"/>
                </a:solidFill>
              </a:rPr>
              <a:t>23, 1945) </a:t>
            </a:r>
            <a:endParaRPr lang="bg-BG" sz="15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bg-BG" sz="1500" dirty="0" smtClean="0">
                <a:solidFill>
                  <a:srgbClr val="0070C0"/>
                </a:solidFill>
              </a:rPr>
              <a:t>			американски </a:t>
            </a:r>
            <a:r>
              <a:rPr lang="bg-BG" sz="1500" dirty="0" smtClean="0">
                <a:solidFill>
                  <a:srgbClr val="0070C0"/>
                </a:solidFill>
              </a:rPr>
              <a:t>хирург, уролог </a:t>
            </a:r>
            <a:endParaRPr lang="en-US" sz="1500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Users\BG1960967\Pictures\Hugh_Hampton_You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4476937"/>
            <a:ext cx="1666348" cy="23810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9640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89339"/>
            <a:ext cx="6820240" cy="1143000"/>
          </a:xfrm>
        </p:spPr>
        <p:txBody>
          <a:bodyPr>
            <a:normAutofit/>
          </a:bodyPr>
          <a:lstStyle/>
          <a:p>
            <a:pPr algn="just"/>
            <a:r>
              <a:rPr lang="bg-BG" sz="3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Един век лечение на простатен карцином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874" y="1772816"/>
            <a:ext cx="705678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043608" y="653637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i="1" dirty="0"/>
              <a:t>Nat Rev Cancer. 2002 May ; 2(5): 389–396. doi:10.1038/nrc801.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11942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66447"/>
            <a:ext cx="6893388" cy="1143000"/>
          </a:xfrm>
        </p:spPr>
        <p:txBody>
          <a:bodyPr>
            <a:noAutofit/>
          </a:bodyPr>
          <a:lstStyle/>
          <a:p>
            <a:pPr algn="just"/>
            <a:r>
              <a:rPr lang="bg-BG" sz="24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Увеличеното разпространение е довело до впечатляващи промени в </a:t>
            </a:r>
            <a:r>
              <a:rPr lang="bg-BG" sz="2400" dirty="0" err="1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диагностиката</a:t>
            </a:r>
            <a:r>
              <a:rPr lang="bg-BG" sz="24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и лечението на простатния карцином през миналия век</a:t>
            </a:r>
            <a:endParaRPr lang="en-US" sz="2400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9872" y="1844824"/>
            <a:ext cx="4104456" cy="4536504"/>
          </a:xfrm>
        </p:spPr>
        <p:txBody>
          <a:bodyPr>
            <a:normAutofit/>
          </a:bodyPr>
          <a:lstStyle/>
          <a:p>
            <a:pPr algn="just"/>
            <a:r>
              <a:rPr lang="bg-BG" sz="1600" dirty="0" smtClean="0">
                <a:solidFill>
                  <a:srgbClr val="0070C0"/>
                </a:solidFill>
              </a:rPr>
              <a:t>Преди петдесет години типичният пациент е бил мъж в началото на седемдесетата си година, който е бил диагностициран с костни метастази и/или метастази в меките тъкани</a:t>
            </a:r>
            <a:r>
              <a:rPr lang="en-US" sz="1600" dirty="0" smtClean="0">
                <a:solidFill>
                  <a:srgbClr val="0070C0"/>
                </a:solidFill>
              </a:rPr>
              <a:t>.</a:t>
            </a:r>
            <a:endParaRPr lang="bg-BG" sz="1600" dirty="0" smtClean="0">
              <a:solidFill>
                <a:srgbClr val="0070C0"/>
              </a:solidFill>
            </a:endParaRPr>
          </a:p>
          <a:p>
            <a:pPr algn="just"/>
            <a:endParaRPr lang="en-US" sz="1600" dirty="0" smtClean="0">
              <a:solidFill>
                <a:srgbClr val="0070C0"/>
              </a:solidFill>
            </a:endParaRPr>
          </a:p>
          <a:p>
            <a:pPr algn="just"/>
            <a:r>
              <a:rPr lang="bg-BG" sz="1600" dirty="0" smtClean="0">
                <a:solidFill>
                  <a:srgbClr val="0070C0"/>
                </a:solidFill>
              </a:rPr>
              <a:t>Характерно било, че тези лезии били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bg-BG" sz="1600" dirty="0" smtClean="0">
                <a:solidFill>
                  <a:srgbClr val="0070C0"/>
                </a:solidFill>
              </a:rPr>
              <a:t>обемисти и трудно откриваеми при хистологичен анализ</a:t>
            </a:r>
            <a:r>
              <a:rPr lang="en-US" sz="1600" dirty="0" smtClean="0">
                <a:solidFill>
                  <a:srgbClr val="0070C0"/>
                </a:solidFill>
              </a:rPr>
              <a:t>.</a:t>
            </a:r>
            <a:endParaRPr lang="bg-BG" sz="1600" dirty="0" smtClean="0">
              <a:solidFill>
                <a:srgbClr val="0070C0"/>
              </a:solidFill>
            </a:endParaRPr>
          </a:p>
          <a:p>
            <a:pPr algn="just"/>
            <a:endParaRPr lang="en-US" sz="1600" dirty="0" smtClean="0">
              <a:solidFill>
                <a:srgbClr val="0070C0"/>
              </a:solidFill>
            </a:endParaRPr>
          </a:p>
          <a:p>
            <a:pPr algn="just"/>
            <a:r>
              <a:rPr lang="bg-BG" sz="1600" dirty="0" smtClean="0">
                <a:solidFill>
                  <a:srgbClr val="0070C0"/>
                </a:solidFill>
              </a:rPr>
              <a:t>Диагнозите при такъв статус на напредване на болестта било равнозначно на смъртна присъда, като пациентите умирали в рамките на 1-2 години</a:t>
            </a:r>
            <a:r>
              <a:rPr lang="en-US" sz="1600" dirty="0" smtClean="0">
                <a:solidFill>
                  <a:srgbClr val="0070C0"/>
                </a:solidFill>
              </a:rPr>
              <a:t>.</a:t>
            </a:r>
            <a:endParaRPr lang="en-US" sz="1600" dirty="0">
              <a:solidFill>
                <a:srgbClr val="0070C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29943"/>
            <a:ext cx="2963930" cy="448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043608" y="653637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i="1" dirty="0"/>
              <a:t>Nat Rev Cancer. 2002 May ; 2(5): 389–396. doi:10.1038/nrc801.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300838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16948"/>
            <a:ext cx="6347713" cy="1320800"/>
          </a:xfrm>
        </p:spPr>
        <p:txBody>
          <a:bodyPr>
            <a:normAutofit/>
          </a:bodyPr>
          <a:lstStyle/>
          <a:p>
            <a:r>
              <a:rPr lang="bg-BG" sz="3200" dirty="0" smtClean="0">
                <a:solidFill>
                  <a:srgbClr val="00B0F0"/>
                </a:solidFill>
                <a:cs typeface="Times New Roman" pitchFamily="18" charset="0"/>
              </a:rPr>
              <a:t>ЧЕСТОТА НА ПРОСТАТНИЯ КАРЦИНОМ</a:t>
            </a:r>
            <a:endParaRPr lang="en-US" sz="3200" dirty="0">
              <a:solidFill>
                <a:srgbClr val="00B0F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227544"/>
            <a:ext cx="7632848" cy="4937760"/>
          </a:xfrm>
        </p:spPr>
        <p:txBody>
          <a:bodyPr>
            <a:normAutofit/>
          </a:bodyPr>
          <a:lstStyle/>
          <a:p>
            <a:endParaRPr lang="en-US" sz="1600" dirty="0" smtClean="0">
              <a:solidFill>
                <a:srgbClr val="0070C0"/>
              </a:solidFill>
              <a:latin typeface="+mj-lt"/>
            </a:endParaRPr>
          </a:p>
          <a:p>
            <a:pPr algn="just"/>
            <a:r>
              <a:rPr lang="bg-BG" sz="16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Простатния карцином е 4-ти по честота солиден тумор и вторият по честота сред мъжете </a:t>
            </a:r>
          </a:p>
          <a:p>
            <a:pPr algn="just"/>
            <a:endParaRPr lang="bg-BG" sz="16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algn="just"/>
            <a:r>
              <a:rPr lang="bg-BG" sz="16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1</a:t>
            </a:r>
            <a:r>
              <a:rPr lang="en-US" sz="16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.</a:t>
            </a:r>
            <a:r>
              <a:rPr lang="bg-BG" sz="16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1</a:t>
            </a:r>
            <a:r>
              <a:rPr lang="en-US" sz="16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r>
              <a:rPr lang="bg-BG" sz="16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милиона мъже в света са </a:t>
            </a:r>
            <a:r>
              <a:rPr lang="bg-BG" sz="1600" dirty="0" err="1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диагностицирани</a:t>
            </a:r>
            <a:r>
              <a:rPr lang="bg-BG" sz="16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с ПК през 2012</a:t>
            </a:r>
            <a:r>
              <a:rPr lang="en-US" sz="16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, </a:t>
            </a:r>
            <a:r>
              <a:rPr lang="bg-BG" sz="16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което е около 15</a:t>
            </a:r>
            <a:r>
              <a:rPr lang="en-US" sz="16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% </a:t>
            </a:r>
            <a:r>
              <a:rPr lang="bg-BG" sz="16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от всички тумори при мъжете</a:t>
            </a:r>
            <a:r>
              <a:rPr lang="en-US" sz="16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.  </a:t>
            </a:r>
            <a:r>
              <a:rPr lang="bg-BG" sz="16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Почти 70</a:t>
            </a:r>
            <a:r>
              <a:rPr lang="en-US" sz="16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% </a:t>
            </a:r>
            <a:r>
              <a:rPr lang="bg-BG" sz="16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от случаите </a:t>
            </a:r>
            <a:r>
              <a:rPr lang="en-US" sz="16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(</a:t>
            </a:r>
            <a:r>
              <a:rPr lang="bg-BG" sz="16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759,000</a:t>
            </a:r>
            <a:r>
              <a:rPr lang="en-US" sz="16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) </a:t>
            </a:r>
            <a:r>
              <a:rPr lang="bg-BG" sz="16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се диагностицират в развитите страни на континента</a:t>
            </a:r>
            <a:r>
              <a:rPr lang="en-US" sz="16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. </a:t>
            </a:r>
            <a:endParaRPr lang="bg-BG" sz="16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algn="just">
              <a:buNone/>
            </a:pPr>
            <a:endParaRPr lang="en-US" sz="16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algn="just"/>
            <a:r>
              <a:rPr lang="bg-BG" sz="16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Честотата на ПК варира до 1: 25 пъти</a:t>
            </a:r>
            <a:r>
              <a:rPr lang="en-US" sz="16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r>
              <a:rPr lang="bg-BG" sz="16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в света ;</a:t>
            </a:r>
            <a:r>
              <a:rPr lang="en-US" sz="16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r>
              <a:rPr lang="bg-BG" sz="16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най- висока е в Австралия/ Нова Зеландия и Северна Америка </a:t>
            </a:r>
            <a:r>
              <a:rPr lang="en-US" sz="16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(ASR 111.6 </a:t>
            </a:r>
            <a:r>
              <a:rPr lang="bg-BG" sz="16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и </a:t>
            </a:r>
            <a:r>
              <a:rPr lang="en-US" sz="16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97.2 </a:t>
            </a:r>
            <a:r>
              <a:rPr lang="bg-BG" sz="16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на </a:t>
            </a:r>
            <a:r>
              <a:rPr lang="en-US" sz="16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100,000 </a:t>
            </a:r>
            <a:r>
              <a:rPr lang="bg-BG" sz="16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съответно</a:t>
            </a:r>
            <a:r>
              <a:rPr lang="en-US" sz="16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), </a:t>
            </a:r>
            <a:r>
              <a:rPr lang="bg-BG" sz="16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както в Северна и Западна Европа</a:t>
            </a:r>
            <a:r>
              <a:rPr lang="en-US" sz="16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, </a:t>
            </a:r>
            <a:r>
              <a:rPr lang="bg-BG" sz="16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тъй като </a:t>
            </a:r>
            <a:r>
              <a:rPr lang="en-US" sz="16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PSA</a:t>
            </a:r>
            <a:r>
              <a:rPr lang="bg-BG" sz="16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r>
              <a:rPr lang="bg-BG" sz="16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и биопсията се използват в в рутинната практика най-често в тези страни</a:t>
            </a:r>
            <a:r>
              <a:rPr lang="bg-BG" sz="1600" dirty="0" smtClean="0">
                <a:solidFill>
                  <a:srgbClr val="0070C0"/>
                </a:solidFill>
                <a:latin typeface="+mj-lt"/>
              </a:rPr>
              <a:t>.</a:t>
            </a:r>
            <a:endParaRPr lang="en-US" sz="1600" dirty="0" smtClean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3568" y="645391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rgbClr val="00B0F0"/>
                </a:solidFill>
              </a:rPr>
              <a:t>1st East European Prostate Cancer Forum. Ljubljana, 11 March 2016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5568" y="5034377"/>
            <a:ext cx="354363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529684"/>
            <a:ext cx="7560840" cy="4635620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1800" dirty="0" smtClean="0">
                <a:solidFill>
                  <a:srgbClr val="0070C0"/>
                </a:solidFill>
                <a:cs typeface="Times New Roman" pitchFamily="18" charset="0"/>
              </a:rPr>
              <a:t>Нови </a:t>
            </a:r>
            <a:r>
              <a:rPr lang="bg-BG" sz="1800" dirty="0">
                <a:solidFill>
                  <a:srgbClr val="0070C0"/>
                </a:solidFill>
                <a:cs typeface="Times New Roman" pitchFamily="18" charset="0"/>
              </a:rPr>
              <a:t>случаи – </a:t>
            </a:r>
            <a:r>
              <a:rPr lang="bg-BG" sz="1800" dirty="0" smtClean="0">
                <a:solidFill>
                  <a:srgbClr val="0070C0"/>
                </a:solidFill>
                <a:cs typeface="Times New Roman" pitchFamily="18" charset="0"/>
              </a:rPr>
              <a:t>282</a:t>
            </a:r>
            <a:r>
              <a:rPr lang="bg-BG" sz="1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bg-BG" sz="1800" dirty="0" smtClean="0">
                <a:solidFill>
                  <a:srgbClr val="0070C0"/>
                </a:solidFill>
                <a:cs typeface="Times New Roman" pitchFamily="18" charset="0"/>
              </a:rPr>
              <a:t>или 17</a:t>
            </a:r>
            <a:r>
              <a:rPr lang="bg-BG" sz="1800" dirty="0">
                <a:solidFill>
                  <a:srgbClr val="0070C0"/>
                </a:solidFill>
                <a:cs typeface="Times New Roman" pitchFamily="18" charset="0"/>
              </a:rPr>
              <a:t>% от всички ракови </a:t>
            </a:r>
            <a:r>
              <a:rPr lang="bg-BG" sz="1800" dirty="0" smtClean="0">
                <a:solidFill>
                  <a:srgbClr val="0070C0"/>
                </a:solidFill>
                <a:cs typeface="Times New Roman" pitchFamily="18" charset="0"/>
              </a:rPr>
              <a:t>заболявания</a:t>
            </a:r>
            <a:r>
              <a:rPr lang="bg-BG" sz="1800" dirty="0">
                <a:solidFill>
                  <a:srgbClr val="0070C0"/>
                </a:solidFill>
                <a:cs typeface="Times New Roman" pitchFamily="18" charset="0"/>
              </a:rPr>
              <a:t/>
            </a:r>
            <a:br>
              <a:rPr lang="bg-BG" sz="1800" dirty="0">
                <a:solidFill>
                  <a:srgbClr val="0070C0"/>
                </a:solidFill>
                <a:cs typeface="Times New Roman" pitchFamily="18" charset="0"/>
              </a:rPr>
            </a:br>
            <a:r>
              <a:rPr lang="bg-BG" sz="1800" dirty="0" smtClean="0">
                <a:solidFill>
                  <a:srgbClr val="0070C0"/>
                </a:solidFill>
                <a:cs typeface="Times New Roman" pitchFamily="18" charset="0"/>
              </a:rPr>
              <a:t/>
            </a:r>
            <a:br>
              <a:rPr lang="bg-BG" sz="1800" dirty="0" smtClean="0">
                <a:solidFill>
                  <a:srgbClr val="0070C0"/>
                </a:solidFill>
                <a:cs typeface="Times New Roman" pitchFamily="18" charset="0"/>
              </a:rPr>
            </a:br>
            <a:r>
              <a:rPr lang="bg-BG" sz="1800" dirty="0" smtClean="0">
                <a:solidFill>
                  <a:srgbClr val="0070C0"/>
                </a:solidFill>
                <a:cs typeface="Times New Roman" pitchFamily="18" charset="0"/>
              </a:rPr>
              <a:t>Завишаване </a:t>
            </a:r>
            <a:r>
              <a:rPr lang="bg-BG" sz="1800" dirty="0">
                <a:solidFill>
                  <a:srgbClr val="0070C0"/>
                </a:solidFill>
                <a:cs typeface="Times New Roman" pitchFamily="18" charset="0"/>
              </a:rPr>
              <a:t>с 3.7% и 1.3% средногодишно по отношение честота и </a:t>
            </a:r>
            <a:r>
              <a:rPr lang="bg-BG" sz="1800" dirty="0" smtClean="0">
                <a:solidFill>
                  <a:srgbClr val="0070C0"/>
                </a:solidFill>
                <a:cs typeface="Times New Roman" pitchFamily="18" charset="0"/>
              </a:rPr>
              <a:t>смъртност</a:t>
            </a:r>
            <a:r>
              <a:rPr lang="en-US" sz="1800" dirty="0" smtClean="0">
                <a:solidFill>
                  <a:srgbClr val="0070C0"/>
                </a:solidFill>
                <a:cs typeface="Times New Roman" pitchFamily="18" charset="0"/>
              </a:rPr>
              <a:t/>
            </a:r>
            <a:br>
              <a:rPr lang="en-US" sz="1800" dirty="0" smtClean="0">
                <a:solidFill>
                  <a:srgbClr val="0070C0"/>
                </a:solidFill>
                <a:cs typeface="Times New Roman" pitchFamily="18" charset="0"/>
              </a:rPr>
            </a:br>
            <a:r>
              <a:rPr lang="bg-BG" sz="1800" dirty="0">
                <a:solidFill>
                  <a:srgbClr val="0070C0"/>
                </a:solidFill>
                <a:cs typeface="Times New Roman" pitchFamily="18" charset="0"/>
              </a:rPr>
              <a:t/>
            </a:r>
            <a:br>
              <a:rPr lang="bg-BG" sz="1800" dirty="0">
                <a:solidFill>
                  <a:srgbClr val="0070C0"/>
                </a:solidFill>
                <a:cs typeface="Times New Roman" pitchFamily="18" charset="0"/>
              </a:rPr>
            </a:br>
            <a:r>
              <a:rPr lang="bg-BG" sz="1800" dirty="0">
                <a:solidFill>
                  <a:srgbClr val="0070C0"/>
                </a:solidFill>
                <a:cs typeface="Times New Roman" pitchFamily="18" charset="0"/>
              </a:rPr>
              <a:t>Пик между 75-79 години /543/100 000</a:t>
            </a:r>
            <a:r>
              <a:rPr lang="bg-BG" sz="1800" dirty="0" smtClean="0">
                <a:solidFill>
                  <a:srgbClr val="0070C0"/>
                </a:solidFill>
                <a:cs typeface="Times New Roman" pitchFamily="18" charset="0"/>
              </a:rPr>
              <a:t>/</a:t>
            </a:r>
            <a:r>
              <a:rPr lang="en-US" sz="1800" dirty="0" smtClean="0">
                <a:solidFill>
                  <a:srgbClr val="0070C0"/>
                </a:solidFill>
                <a:cs typeface="Times New Roman" pitchFamily="18" charset="0"/>
              </a:rPr>
              <a:t/>
            </a:r>
            <a:br>
              <a:rPr lang="en-US" sz="1800" dirty="0" smtClean="0">
                <a:solidFill>
                  <a:srgbClr val="0070C0"/>
                </a:solidFill>
                <a:cs typeface="Times New Roman" pitchFamily="18" charset="0"/>
              </a:rPr>
            </a:br>
            <a:r>
              <a:rPr lang="bg-BG" sz="1800" dirty="0">
                <a:solidFill>
                  <a:srgbClr val="0070C0"/>
                </a:solidFill>
                <a:cs typeface="Times New Roman" pitchFamily="18" charset="0"/>
              </a:rPr>
              <a:t/>
            </a:r>
            <a:br>
              <a:rPr lang="bg-BG" sz="1800" dirty="0">
                <a:solidFill>
                  <a:srgbClr val="0070C0"/>
                </a:solidFill>
                <a:cs typeface="Times New Roman" pitchFamily="18" charset="0"/>
              </a:rPr>
            </a:br>
            <a:r>
              <a:rPr lang="bg-BG" sz="1800" dirty="0">
                <a:solidFill>
                  <a:srgbClr val="0070C0"/>
                </a:solidFill>
                <a:cs typeface="Times New Roman" pitchFamily="18" charset="0"/>
              </a:rPr>
              <a:t>Първи и втори стадий – </a:t>
            </a:r>
            <a:r>
              <a:rPr lang="bg-BG" sz="1800" dirty="0" smtClean="0">
                <a:solidFill>
                  <a:srgbClr val="0070C0"/>
                </a:solidFill>
                <a:cs typeface="Times New Roman" pitchFamily="18" charset="0"/>
              </a:rPr>
              <a:t>67.3%; 25.7</a:t>
            </a:r>
            <a:r>
              <a:rPr lang="bg-BG" sz="1800" dirty="0">
                <a:solidFill>
                  <a:srgbClr val="0070C0"/>
                </a:solidFill>
                <a:cs typeface="Times New Roman" pitchFamily="18" charset="0"/>
              </a:rPr>
              <a:t>% - 3 и 4 </a:t>
            </a:r>
            <a:r>
              <a:rPr lang="bg-BG" sz="1800" dirty="0" smtClean="0">
                <a:solidFill>
                  <a:srgbClr val="0070C0"/>
                </a:solidFill>
                <a:cs typeface="Times New Roman" pitchFamily="18" charset="0"/>
              </a:rPr>
              <a:t>стадий</a:t>
            </a:r>
            <a:br>
              <a:rPr lang="bg-BG" sz="1800" dirty="0" smtClean="0">
                <a:solidFill>
                  <a:srgbClr val="0070C0"/>
                </a:solidFill>
                <a:cs typeface="Times New Roman" pitchFamily="18" charset="0"/>
              </a:rPr>
            </a:br>
            <a:r>
              <a:rPr lang="bg-BG" sz="1800" dirty="0">
                <a:solidFill>
                  <a:srgbClr val="0070C0"/>
                </a:solidFill>
                <a:cs typeface="Times New Roman" pitchFamily="18" charset="0"/>
              </a:rPr>
              <a:t/>
            </a:r>
            <a:br>
              <a:rPr lang="bg-BG" sz="1800" dirty="0">
                <a:solidFill>
                  <a:srgbClr val="0070C0"/>
                </a:solidFill>
                <a:cs typeface="Times New Roman" pitchFamily="18" charset="0"/>
              </a:rPr>
            </a:br>
            <a:r>
              <a:rPr lang="bg-BG" sz="1800" dirty="0">
                <a:solidFill>
                  <a:srgbClr val="0070C0"/>
                </a:solidFill>
                <a:cs typeface="Times New Roman" pitchFamily="18" charset="0"/>
              </a:rPr>
              <a:t>5-годишна </a:t>
            </a:r>
            <a:r>
              <a:rPr lang="bg-BG" sz="1800" dirty="0" err="1">
                <a:solidFill>
                  <a:srgbClr val="0070C0"/>
                </a:solidFill>
                <a:cs typeface="Times New Roman" pitchFamily="18" charset="0"/>
              </a:rPr>
              <a:t>преживяемост</a:t>
            </a:r>
            <a:r>
              <a:rPr lang="bg-BG" sz="1800" dirty="0">
                <a:solidFill>
                  <a:srgbClr val="0070C0"/>
                </a:solidFill>
                <a:cs typeface="Times New Roman" pitchFamily="18" charset="0"/>
              </a:rPr>
              <a:t> – 53.7% при средна за Европа 84</a:t>
            </a:r>
            <a:r>
              <a:rPr lang="bg-BG" sz="1800" dirty="0" smtClean="0">
                <a:solidFill>
                  <a:srgbClr val="0070C0"/>
                </a:solidFill>
                <a:cs typeface="Times New Roman" pitchFamily="18" charset="0"/>
              </a:rPr>
              <a:t>%</a:t>
            </a:r>
            <a:r>
              <a:rPr lang="en-US" sz="1800" dirty="0" smtClean="0">
                <a:solidFill>
                  <a:srgbClr val="0070C0"/>
                </a:solidFill>
                <a:cs typeface="Times New Roman" pitchFamily="18" charset="0"/>
              </a:rPr>
              <a:t/>
            </a:r>
            <a:br>
              <a:rPr lang="en-US" sz="1800" dirty="0" smtClean="0">
                <a:solidFill>
                  <a:srgbClr val="0070C0"/>
                </a:solidFill>
                <a:cs typeface="Times New Roman" pitchFamily="18" charset="0"/>
              </a:rPr>
            </a:br>
            <a:r>
              <a:rPr lang="bg-BG" sz="1800" dirty="0">
                <a:solidFill>
                  <a:srgbClr val="0070C0"/>
                </a:solidFill>
                <a:cs typeface="Times New Roman" pitchFamily="18" charset="0"/>
              </a:rPr>
              <a:t/>
            </a:r>
            <a:br>
              <a:rPr lang="bg-BG" sz="1800" dirty="0">
                <a:solidFill>
                  <a:srgbClr val="0070C0"/>
                </a:solidFill>
                <a:cs typeface="Times New Roman" pitchFamily="18" charset="0"/>
              </a:rPr>
            </a:br>
            <a:r>
              <a:rPr lang="bg-BG" sz="1800" dirty="0" smtClean="0">
                <a:solidFill>
                  <a:srgbClr val="0070C0"/>
                </a:solidFill>
                <a:cs typeface="Times New Roman" pitchFamily="18" charset="0"/>
              </a:rPr>
              <a:t>Най-висока </a:t>
            </a:r>
            <a:r>
              <a:rPr lang="bg-BG" sz="1800" dirty="0">
                <a:solidFill>
                  <a:srgbClr val="0070C0"/>
                </a:solidFill>
                <a:cs typeface="Times New Roman" pitchFamily="18" charset="0"/>
              </a:rPr>
              <a:t>за Европа е в скандинавските </a:t>
            </a:r>
            <a:r>
              <a:rPr lang="bg-BG" sz="1800" dirty="0" smtClean="0">
                <a:solidFill>
                  <a:srgbClr val="0070C0"/>
                </a:solidFill>
                <a:cs typeface="Times New Roman" pitchFamily="18" charset="0"/>
              </a:rPr>
              <a:t>страни: Норвегия </a:t>
            </a:r>
            <a:r>
              <a:rPr lang="bg-BG" sz="1800" dirty="0">
                <a:solidFill>
                  <a:srgbClr val="0070C0"/>
                </a:solidFill>
                <a:cs typeface="Times New Roman" pitchFamily="18" charset="0"/>
              </a:rPr>
              <a:t>193/100 000, Швеция 175/100 </a:t>
            </a:r>
            <a:r>
              <a:rPr lang="bg-BG" sz="1800" dirty="0" smtClean="0">
                <a:solidFill>
                  <a:srgbClr val="0070C0"/>
                </a:solidFill>
                <a:cs typeface="Times New Roman" pitchFamily="18" charset="0"/>
              </a:rPr>
              <a:t>000</a:t>
            </a:r>
            <a:br>
              <a:rPr lang="bg-BG" sz="1800" dirty="0" smtClean="0">
                <a:solidFill>
                  <a:srgbClr val="0070C0"/>
                </a:solidFill>
                <a:cs typeface="Times New Roman" pitchFamily="18" charset="0"/>
              </a:rPr>
            </a:br>
            <a:r>
              <a:rPr lang="bg-BG" sz="1800" dirty="0">
                <a:solidFill>
                  <a:srgbClr val="0070C0"/>
                </a:solidFill>
                <a:cs typeface="Times New Roman" pitchFamily="18" charset="0"/>
              </a:rPr>
              <a:t/>
            </a:r>
            <a:br>
              <a:rPr lang="bg-BG" sz="1800" dirty="0">
                <a:solidFill>
                  <a:srgbClr val="0070C0"/>
                </a:solidFill>
                <a:cs typeface="Times New Roman" pitchFamily="18" charset="0"/>
              </a:rPr>
            </a:br>
            <a:r>
              <a:rPr lang="bg-BG" sz="1800" dirty="0" smtClean="0">
                <a:solidFill>
                  <a:srgbClr val="0070C0"/>
                </a:solidFill>
                <a:cs typeface="Times New Roman" pitchFamily="18" charset="0"/>
              </a:rPr>
              <a:t>Най-ниска </a:t>
            </a:r>
            <a:r>
              <a:rPr lang="bg-BG" sz="1800" dirty="0">
                <a:solidFill>
                  <a:srgbClr val="0070C0"/>
                </a:solidFill>
                <a:cs typeface="Times New Roman" pitchFamily="18" charset="0"/>
              </a:rPr>
              <a:t>– Албания 14/100 000</a:t>
            </a:r>
            <a:r>
              <a:rPr lang="bg-BG" sz="1800" dirty="0">
                <a:solidFill>
                  <a:srgbClr val="0070C0"/>
                </a:solidFill>
              </a:rPr>
              <a:t/>
            </a:r>
            <a:br>
              <a:rPr lang="bg-BG" sz="1800" dirty="0">
                <a:solidFill>
                  <a:srgbClr val="0070C0"/>
                </a:solidFill>
              </a:rPr>
            </a:br>
            <a:r>
              <a:rPr lang="bg-BG" sz="1800" dirty="0">
                <a:solidFill>
                  <a:srgbClr val="0070C0"/>
                </a:solidFill>
              </a:rPr>
              <a:t/>
            </a:r>
            <a:br>
              <a:rPr lang="bg-BG" sz="1800" dirty="0">
                <a:solidFill>
                  <a:srgbClr val="0070C0"/>
                </a:solidFill>
              </a:rPr>
            </a:br>
            <a:r>
              <a:rPr lang="bg-BG" sz="1800" dirty="0">
                <a:solidFill>
                  <a:srgbClr val="0070C0"/>
                </a:solidFill>
              </a:rPr>
              <a:t/>
            </a:r>
            <a:br>
              <a:rPr lang="bg-BG" sz="1800" dirty="0">
                <a:solidFill>
                  <a:srgbClr val="0070C0"/>
                </a:solidFill>
              </a:rPr>
            </a:br>
            <a:r>
              <a:rPr lang="bg-BG" sz="1800" b="1" dirty="0" smtClean="0">
                <a:solidFill>
                  <a:srgbClr val="0070C0"/>
                </a:solidFill>
                <a:cs typeface="Times New Roman" pitchFamily="18" charset="0"/>
              </a:rPr>
              <a:t/>
            </a:r>
            <a:br>
              <a:rPr lang="bg-BG" sz="1800" b="1" dirty="0" smtClean="0">
                <a:solidFill>
                  <a:srgbClr val="0070C0"/>
                </a:solidFill>
                <a:cs typeface="Times New Roman" pitchFamily="18" charset="0"/>
              </a:rPr>
            </a:br>
            <a:r>
              <a:rPr lang="bg-BG" sz="1800" b="1" dirty="0" smtClean="0">
                <a:solidFill>
                  <a:srgbClr val="0070C0"/>
                </a:solidFill>
                <a:cs typeface="Times New Roman" pitchFamily="18" charset="0"/>
              </a:rPr>
              <a:t/>
            </a:r>
            <a:br>
              <a:rPr lang="bg-BG" sz="1800" b="1" dirty="0" smtClean="0">
                <a:solidFill>
                  <a:srgbClr val="0070C0"/>
                </a:solidFill>
                <a:cs typeface="Times New Roman" pitchFamily="18" charset="0"/>
              </a:rPr>
            </a:br>
            <a:r>
              <a:rPr lang="bg-BG" sz="1800" b="1" dirty="0" smtClean="0">
                <a:solidFill>
                  <a:srgbClr val="0070C0"/>
                </a:solidFill>
                <a:cs typeface="Times New Roman" pitchFamily="18" charset="0"/>
              </a:rPr>
              <a:t/>
            </a:r>
            <a:br>
              <a:rPr lang="bg-BG" sz="1800" b="1" dirty="0" smtClean="0">
                <a:solidFill>
                  <a:srgbClr val="0070C0"/>
                </a:solidFill>
                <a:cs typeface="Times New Roman" pitchFamily="18" charset="0"/>
              </a:rPr>
            </a:br>
            <a:r>
              <a:rPr lang="bg-BG" sz="1800" b="1" dirty="0" smtClean="0">
                <a:solidFill>
                  <a:srgbClr val="0070C0"/>
                </a:solidFill>
                <a:cs typeface="Times New Roman" pitchFamily="18" charset="0"/>
              </a:rPr>
              <a:t/>
            </a:r>
            <a:br>
              <a:rPr lang="bg-BG" sz="1800" b="1" dirty="0" smtClean="0">
                <a:solidFill>
                  <a:srgbClr val="0070C0"/>
                </a:solidFill>
                <a:cs typeface="Times New Roman" pitchFamily="18" charset="0"/>
              </a:rPr>
            </a:br>
            <a:r>
              <a:rPr lang="bg-BG" sz="1800" dirty="0" smtClean="0">
                <a:solidFill>
                  <a:srgbClr val="0070C0"/>
                </a:solidFill>
              </a:rPr>
              <a:t/>
            </a:r>
            <a:br>
              <a:rPr lang="bg-BG" sz="1800" dirty="0" smtClean="0">
                <a:solidFill>
                  <a:srgbClr val="0070C0"/>
                </a:solidFill>
              </a:rPr>
            </a:br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332656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400" dirty="0">
                <a:solidFill>
                  <a:srgbClr val="00B0F0"/>
                </a:solidFill>
                <a:latin typeface="+mj-lt"/>
                <a:cs typeface="Times New Roman" pitchFamily="18" charset="0"/>
              </a:rPr>
              <a:t>ЧЕСТОТА НА КАРЦИНОМА НА ПРОСТАТАТА В БЪЛГАРИЯ </a:t>
            </a:r>
            <a:r>
              <a:rPr lang="bg-BG" sz="2400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-2013 </a:t>
            </a:r>
            <a:r>
              <a:rPr lang="bg-BG" sz="2400" dirty="0">
                <a:solidFill>
                  <a:srgbClr val="00B0F0"/>
                </a:solidFill>
                <a:latin typeface="+mj-lt"/>
              </a:rPr>
              <a:t/>
            </a:r>
            <a:br>
              <a:rPr lang="bg-BG" sz="2400" dirty="0">
                <a:solidFill>
                  <a:srgbClr val="00B0F0"/>
                </a:solidFill>
                <a:latin typeface="+mj-lt"/>
              </a:rPr>
            </a:br>
            <a:endParaRPr lang="bg-BG" sz="2400" dirty="0">
              <a:solidFill>
                <a:srgbClr val="00B0F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6347713" cy="1320800"/>
          </a:xfrm>
        </p:spPr>
        <p:txBody>
          <a:bodyPr>
            <a:normAutofit/>
          </a:bodyPr>
          <a:lstStyle/>
          <a:p>
            <a:r>
              <a:rPr lang="bg-BG" sz="2800" dirty="0" smtClean="0">
                <a:solidFill>
                  <a:srgbClr val="00B0F0"/>
                </a:solidFill>
                <a:cs typeface="Times New Roman" pitchFamily="18" charset="0"/>
              </a:rPr>
              <a:t>РАЗПРОСТРАНЕНИЕ НА КАРЦИНОМА НА ПРОСТАТАТА В БЪЛГАРИЯ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35496" y="1988840"/>
            <a:ext cx="7583792" cy="3880773"/>
          </a:xfrm>
        </p:spPr>
        <p:txBody>
          <a:bodyPr>
            <a:normAutofit/>
          </a:bodyPr>
          <a:lstStyle/>
          <a:p>
            <a:pPr algn="just"/>
            <a:r>
              <a:rPr lang="bg-BG" sz="2000" dirty="0" smtClean="0">
                <a:latin typeface="+mj-lt"/>
                <a:cs typeface="Times New Roman" pitchFamily="18" charset="0"/>
              </a:rPr>
              <a:t>Заболеваемостта от рак на простатата е най-висока</a:t>
            </a:r>
            <a:r>
              <a:rPr lang="bg-BG" sz="2000" dirty="0">
                <a:latin typeface="+mj-lt"/>
                <a:cs typeface="Times New Roman" pitchFamily="18" charset="0"/>
              </a:rPr>
              <a:t> </a:t>
            </a:r>
            <a:r>
              <a:rPr lang="bg-BG" sz="2000" dirty="0" smtClean="0">
                <a:latin typeface="+mj-lt"/>
                <a:cs typeface="Times New Roman" pitchFamily="18" charset="0"/>
              </a:rPr>
              <a:t>в областите Варна, Плавдив и София</a:t>
            </a:r>
            <a:r>
              <a:rPr lang="en-US" sz="2000" dirty="0" smtClean="0">
                <a:latin typeface="+mj-lt"/>
                <a:cs typeface="Times New Roman" pitchFamily="18" charset="0"/>
              </a:rPr>
              <a:t>: </a:t>
            </a:r>
            <a:r>
              <a:rPr lang="bg-BG" sz="2000" dirty="0" smtClean="0">
                <a:latin typeface="+mj-lt"/>
                <a:cs typeface="Times New Roman" pitchFamily="18" charset="0"/>
              </a:rPr>
              <a:t>повече от 45/100 000. </a:t>
            </a:r>
          </a:p>
          <a:p>
            <a:pPr marL="0" indent="0" algn="just">
              <a:buNone/>
            </a:pPr>
            <a:endParaRPr lang="en-US" sz="2000" dirty="0" smtClean="0">
              <a:latin typeface="+mj-lt"/>
              <a:cs typeface="Times New Roman" pitchFamily="18" charset="0"/>
            </a:endParaRPr>
          </a:p>
          <a:p>
            <a:pPr algn="just"/>
            <a:r>
              <a:rPr lang="bg-BG" sz="2000" dirty="0" smtClean="0">
                <a:latin typeface="+mj-lt"/>
                <a:cs typeface="Times New Roman" pitchFamily="18" charset="0"/>
              </a:rPr>
              <a:t>Смъртността от простатен карцином е най-висока в областите Хасково, Враца, Варна, София</a:t>
            </a:r>
            <a:r>
              <a:rPr lang="en-US" sz="2000" dirty="0" smtClean="0">
                <a:latin typeface="+mj-lt"/>
                <a:cs typeface="Times New Roman" pitchFamily="18" charset="0"/>
              </a:rPr>
              <a:t> </a:t>
            </a:r>
            <a:r>
              <a:rPr lang="bg-BG" sz="2000" dirty="0" smtClean="0">
                <a:latin typeface="+mj-lt"/>
                <a:cs typeface="Times New Roman" pitchFamily="18" charset="0"/>
              </a:rPr>
              <a:t>област и Перник</a:t>
            </a:r>
            <a:r>
              <a:rPr lang="en-US" sz="2000" dirty="0" smtClean="0">
                <a:latin typeface="+mj-lt"/>
                <a:cs typeface="Times New Roman" pitchFamily="18" charset="0"/>
              </a:rPr>
              <a:t>: </a:t>
            </a:r>
            <a:r>
              <a:rPr lang="bg-BG" sz="2000" dirty="0" smtClean="0">
                <a:latin typeface="+mj-lt"/>
                <a:cs typeface="Times New Roman" pitchFamily="18" charset="0"/>
              </a:rPr>
              <a:t>над 16/100 000.</a:t>
            </a:r>
          </a:p>
        </p:txBody>
      </p:sp>
    </p:spTree>
    <p:extLst>
      <p:ext uri="{BB962C8B-B14F-4D97-AF65-F5344CB8AC3E}">
        <p14:creationId xmlns:p14="http://schemas.microsoft.com/office/powerpoint/2010/main" xmlns="" val="2100940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807</TotalTime>
  <Words>1193</Words>
  <PresentationFormat>On-screen Show (4:3)</PresentationFormat>
  <Paragraphs>140</Paragraphs>
  <Slides>18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Facet</vt:lpstr>
      <vt:lpstr> КАРЦИНОМ НА ПРОСТАТАТА – ЧЕСТОТА И РАЗПРОСТРАНЕНИЕ,  БЪЛГАРИЯ  vs  СВЕТА      Проф. Д-р Асен Дудов Председател на БOНД   </vt:lpstr>
      <vt:lpstr>История на заболяването </vt:lpstr>
      <vt:lpstr>История на заболяването</vt:lpstr>
      <vt:lpstr>Рядка болест?</vt:lpstr>
      <vt:lpstr>Един век лечение на простатен карцином</vt:lpstr>
      <vt:lpstr>Увеличеното разпространение е довело до впечатляващи промени в диагностиката и лечението на простатния карцином през миналия век</vt:lpstr>
      <vt:lpstr>ЧЕСТОТА НА ПРОСТАТНИЯ КАРЦИНОМ</vt:lpstr>
      <vt:lpstr>Нови случаи – 282 или 17% от всички ракови заболявания  Завишаване с 3.7% и 1.3% средногодишно по отношение честота и смъртност  Пик между 75-79 години /543/100 000/  Първи и втори стадий – 67.3%; 25.7% - 3 и 4 стадий  5-годишна преживяемост – 53.7% при средна за Европа 84%  Най-висока за Европа е в скандинавските страни: Норвегия 193/100 000, Швеция 175/100 000  Най-ниска – Албания 14/100 000        </vt:lpstr>
      <vt:lpstr>РАЗПРОСТРАНЕНИЕ НА КАРЦИНОМА НА ПРОСТАТАТА В БЪЛГАРИЯ</vt:lpstr>
      <vt:lpstr>ЗАБОЛЕВАЕМОСТ ОТ ЗЛОКАЧЕСТВЕНИ ЗАБОЛЯВАНИЯ НА ВЪЗРАСТ НАД 75 ГОДИНИ</vt:lpstr>
      <vt:lpstr>ЗАБОЛЕВАЕМОСТ ОТ ЗЛОКАЧЕСТВЕНИ ЗАБОЛЯВАНИЯ НА ВЪЗРАСТ 45-59 ГОДИНИ</vt:lpstr>
      <vt:lpstr> БИОЛОГИЧНИ ОСОБЕНОСТИ НА  КАРЦИНОМА НА ПРОСТАТАТА </vt:lpstr>
      <vt:lpstr>Диагноза</vt:lpstr>
      <vt:lpstr>Скрининг- има ли смисъл?! </vt:lpstr>
      <vt:lpstr>Лечение- иновации в лечението </vt:lpstr>
      <vt:lpstr>Новите молекули- променена перспектива за мъжете с ПК</vt:lpstr>
      <vt:lpstr>Персонализирана медицина</vt:lpstr>
      <vt:lpstr>Моите послания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КАРЦИНОМ НА ПРОСТАТАТА – ЧЕСТОТА И РАЗПРОСТРАНЕНИЕ,  БЪЛГАРИЯ  vs  СВЕТА      Проф. Д-р Асен Дудов Председател на БOНД   </dc:title>
  <cp:lastModifiedBy>user</cp:lastModifiedBy>
  <cp:revision>11</cp:revision>
  <dcterms:created xsi:type="dcterms:W3CDTF">2016-03-29T07:37:25Z</dcterms:created>
  <dcterms:modified xsi:type="dcterms:W3CDTF">2017-10-04T12:23:24Z</dcterms:modified>
</cp:coreProperties>
</file>