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0" r:id="rId3"/>
    <p:sldId id="387" r:id="rId4"/>
    <p:sldId id="388" r:id="rId5"/>
    <p:sldId id="370" r:id="rId6"/>
    <p:sldId id="389" r:id="rId7"/>
    <p:sldId id="391" r:id="rId8"/>
    <p:sldId id="320" r:id="rId9"/>
    <p:sldId id="325" r:id="rId10"/>
    <p:sldId id="372" r:id="rId11"/>
    <p:sldId id="374" r:id="rId12"/>
    <p:sldId id="375" r:id="rId13"/>
    <p:sldId id="386" r:id="rId14"/>
  </p:sldIdLst>
  <p:sldSz cx="9144000" cy="6858000" type="screen4x3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3073" autoAdjust="0"/>
  </p:normalViewPr>
  <p:slideViewPr>
    <p:cSldViewPr>
      <p:cViewPr>
        <p:scale>
          <a:sx n="100" d="100"/>
          <a:sy n="100" d="100"/>
        </p:scale>
        <p:origin x="-11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53298563-E1FB-43EC-9DB4-7BC2612FEC38}" type="datetimeFigureOut">
              <a:rPr lang="bg-BG" smtClean="0"/>
              <a:t>22.2.2018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6596C1C-B28D-4EE4-8D00-108EDF4C103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8966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A5AC80A-1137-497E-9F93-D75CB5AF4437}" type="datetimeFigureOut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DDC61D3-3E4A-4159-ACAF-D01043C5F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altLang="bg-BG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EDAAA4-ACD2-4344-A095-4D09160DCD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DC61D3-3E4A-4159-ACAF-D01043C5F9A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08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DC61D3-3E4A-4159-ACAF-D01043C5F9A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2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E1E546-830F-46E3-A319-3B883DA5B2E6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98E25F-CC12-43C1-BFD4-A7D156C82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2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0944E-A9FA-4B69-8C10-C5B9730C3171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83630-AEB1-43D9-AD04-E4FBEFAFC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4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552D7-43CA-47F9-8DC0-17CA72077673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2D2E1-95CB-4FAE-B4F8-FFEFD2E7A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9523C-025C-4EC0-9BCC-E65781EE0744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77EF0-044B-46EF-8007-FBBC26413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1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2BD61B-5047-4DFC-8A25-41A9560846D3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016D84-DBFF-4823-9455-D2B2FA98B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5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563156-7978-4FEA-9AFF-4D4E94F67A1B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B67A7D-0F1A-4909-9E29-8C35C9058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BD51FC-6A88-47E8-AB1A-B62B4614836B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F5DEA9-7FF2-4A77-AEC3-15D53BABD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92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6153A7-3C3F-4286-9A19-0CBD079315CF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CE20B4-0620-4DBA-B649-57FC4BA55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95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60A81-DE53-4ACC-9A32-96866FA73D85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D920-7209-455D-B641-BBE842112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4937C8-6333-4FF8-9071-7DE80629C92F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325AFD-1264-41B4-86A9-1EA2B3D4F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0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5D6249-5D96-402D-8759-8013391443BD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A64D59-0C63-4829-B65A-002A14607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70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1157C6-A1AC-43EF-AA6F-A8E46A6F6373}" type="datetime1">
              <a:rPr lang="en-US"/>
              <a:pPr>
                <a:defRPr/>
              </a:pPr>
              <a:t>2/22/2018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Българска асоциация Труд, Здраве, Безопасност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9961AC2-3B91-4120-BCFD-7919838A7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2088232"/>
          </a:xfrm>
        </p:spPr>
        <p:txBody>
          <a:bodyPr>
            <a:noAutofit/>
          </a:bodyPr>
          <a:lstStyle/>
          <a:p>
            <a:pPr algn="ctr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bg-BG" sz="3200" dirty="0" smtClean="0">
                <a:solidFill>
                  <a:schemeClr val="accent2"/>
                </a:solidFill>
              </a:rPr>
              <a:t>КОНЦЕПЦИЯ </a:t>
            </a:r>
            <a:br>
              <a:rPr lang="bg-BG" sz="3200" dirty="0" smtClean="0">
                <a:solidFill>
                  <a:schemeClr val="accent2"/>
                </a:solidFill>
              </a:rPr>
            </a:br>
            <a:r>
              <a:rPr lang="bg-BG" sz="3200" dirty="0" smtClean="0">
                <a:solidFill>
                  <a:schemeClr val="accent2"/>
                </a:solidFill>
              </a:rPr>
              <a:t>ЗА РЕФОРМИРАНЕ НА ЕКСПЕРТИЗАТА </a:t>
            </a:r>
            <a:r>
              <a:rPr lang="bg-BG" sz="3200" dirty="0">
                <a:solidFill>
                  <a:schemeClr val="accent2"/>
                </a:solidFill>
              </a:rPr>
              <a:t>НА </a:t>
            </a:r>
            <a:r>
              <a:rPr lang="bg-BG" sz="3200" dirty="0" smtClean="0">
                <a:solidFill>
                  <a:schemeClr val="accent2"/>
                </a:solidFill>
              </a:rPr>
              <a:t>РАБОТОСПОСОБНОСТТА</a:t>
            </a:r>
            <a:endParaRPr lang="bg-BG" sz="3200" dirty="0">
              <a:solidFill>
                <a:schemeClr val="accent2"/>
              </a:solidFill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D0C094D5-8EF5-4DB8-A46F-D0BE269B40D7}" type="slidenum">
              <a:rPr lang="en-US" altLang="bg-BG">
                <a:solidFill>
                  <a:srgbClr val="FFFFFF"/>
                </a:solidFill>
              </a:rPr>
              <a:pPr eaLnBrk="1" hangingPunct="1"/>
              <a:t>1</a:t>
            </a:fld>
            <a:endParaRPr lang="en-US" altLang="bg-BG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030019"/>
          </a:xfrm>
        </p:spPr>
        <p:txBody>
          <a:bodyPr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ЕР се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осъществява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bg-BG" sz="1800" dirty="0">
                <a:solidFill>
                  <a:srgbClr val="C00000"/>
                </a:solidFill>
              </a:rPr>
              <a:t>Методика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за оценка на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работоспособността,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разработена в съответствие с принципите и критериите, определени от Световната здравна организация в Международната класификация на функционирането, увреждането и здравето </a:t>
            </a:r>
            <a:r>
              <a:rPr lang="bg-BG" sz="1800" dirty="0">
                <a:solidFill>
                  <a:srgbClr val="C00000"/>
                </a:solidFill>
              </a:rPr>
              <a:t>(ICF)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ICF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 определя увреждането като комплексен феномен и съчетава медицинския и социалния подход в една концепция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Моделът предвижда оценката на функционалността на хората с увреждания като единна и комплексна оценка на сложното взаимодействие на индивидуални, здравословни и външни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фактори.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МЕ и ЕР 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задължително следва да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се осъществяват по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методики, съобразени с </a:t>
            </a:r>
            <a:r>
              <a:rPr lang="bg-BG" sz="1800" dirty="0">
                <a:solidFill>
                  <a:srgbClr val="C00000"/>
                </a:solidFill>
              </a:rPr>
              <a:t>ICF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97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967833"/>
          </a:xfrm>
        </p:spPr>
        <p:txBody>
          <a:bodyPr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800" dirty="0" err="1" smtClean="0">
                <a:solidFill>
                  <a:srgbClr val="C00000"/>
                </a:solidFill>
              </a:rPr>
              <a:t>Необходими</a:t>
            </a:r>
            <a:r>
              <a:rPr lang="ru-RU" sz="1800" dirty="0" smtClean="0">
                <a:solidFill>
                  <a:srgbClr val="C00000"/>
                </a:solidFill>
              </a:rPr>
              <a:t> мерки </a:t>
            </a:r>
            <a:r>
              <a:rPr lang="ru-RU" sz="1800" dirty="0">
                <a:solidFill>
                  <a:srgbClr val="C00000"/>
                </a:solidFill>
              </a:rPr>
              <a:t>за </a:t>
            </a:r>
            <a:r>
              <a:rPr lang="ru-RU" sz="1800" dirty="0" err="1">
                <a:solidFill>
                  <a:srgbClr val="C00000"/>
                </a:solidFill>
              </a:rPr>
              <a:t>изграждане</a:t>
            </a:r>
            <a:r>
              <a:rPr lang="ru-RU" sz="1800" dirty="0">
                <a:solidFill>
                  <a:srgbClr val="C00000"/>
                </a:solidFill>
              </a:rPr>
              <a:t> и </a:t>
            </a:r>
            <a:r>
              <a:rPr lang="ru-RU" sz="1800" dirty="0" err="1">
                <a:solidFill>
                  <a:srgbClr val="C00000"/>
                </a:solidFill>
              </a:rPr>
              <a:t>поддържане</a:t>
            </a:r>
            <a:r>
              <a:rPr lang="ru-RU" sz="1800" dirty="0">
                <a:solidFill>
                  <a:srgbClr val="C00000"/>
                </a:solidFill>
              </a:rPr>
              <a:t> на </a:t>
            </a:r>
            <a:r>
              <a:rPr lang="ru-RU" sz="1800" dirty="0" err="1">
                <a:solidFill>
                  <a:srgbClr val="C00000"/>
                </a:solidFill>
              </a:rPr>
              <a:t>капацитет</a:t>
            </a:r>
            <a:r>
              <a:rPr lang="ru-RU" sz="1800" dirty="0">
                <a:solidFill>
                  <a:srgbClr val="C00000"/>
                </a:solidFill>
              </a:rPr>
              <a:t> на </a:t>
            </a:r>
            <a:r>
              <a:rPr lang="ru-RU" sz="1800" dirty="0" err="1">
                <a:solidFill>
                  <a:srgbClr val="C00000"/>
                </a:solidFill>
              </a:rPr>
              <a:t>новата</a:t>
            </a:r>
            <a:r>
              <a:rPr lang="ru-RU" sz="1800" dirty="0">
                <a:solidFill>
                  <a:srgbClr val="C00000"/>
                </a:solidFill>
              </a:rPr>
              <a:t> система за ЕР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на лица с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увреждания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: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промяна в законодателството (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2018 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2019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год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.);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институционализиране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и осигуряване на капацитет на КЕР (на национално и териториално ниво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) –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2019 год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разработване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на методика за експертиза на работоспособността  - 2018  – 2019 год. (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проект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„Експертиза на работоспособността“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BG05M9OP001-3.010. по ОПРЧР);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обучение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на членовете на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комисиите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за прилагане на новата методика, процедури и работа с информационната система - 2019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год.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проект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„Експертиза на работоспособността“ BG05M9OP001-3.010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ОПРЧР).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54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096195"/>
          </a:xfrm>
        </p:spPr>
        <p:txBody>
          <a:bodyPr rtlCol="0">
            <a:noAutofit/>
          </a:bodyPr>
          <a:lstStyle/>
          <a:p>
            <a:pPr marL="109537" indent="0" algn="ctr" fontAlgn="auto">
              <a:lnSpc>
                <a:spcPts val="2500"/>
              </a:lnSpc>
              <a:spcAft>
                <a:spcPts val="0"/>
              </a:spcAft>
              <a:buNone/>
              <a:defRPr/>
            </a:pPr>
            <a:r>
              <a:rPr lang="bg-BG" sz="18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ЗАБЕЛЕЖКА:</a:t>
            </a:r>
          </a:p>
          <a:p>
            <a:pPr marL="109537" lvl="1" indent="0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До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стартиране на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работата на КЕР към НОИ, в т.ч. промяна на законодателството и разработване на нова методика,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организацията и управлението на дейностите по експертиза на  „степен на трайно намалената работоспособност“ ще се осъществява от Комисиите за медицинска експертиза към МЗ,  по установения досега ред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150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641" y="836712"/>
            <a:ext cx="2667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51" name="Picture 7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75" y="2388594"/>
            <a:ext cx="2592288" cy="87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36" name="Straight Arrow Connector 3135"/>
          <p:cNvCxnSpPr>
            <a:endCxn id="3150" idx="0"/>
          </p:cNvCxnSpPr>
          <p:nvPr/>
        </p:nvCxnSpPr>
        <p:spPr>
          <a:xfrm flipH="1">
            <a:off x="4939141" y="548680"/>
            <a:ext cx="1158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9" name="Straight Arrow Connector 3138"/>
          <p:cNvCxnSpPr>
            <a:stCxn id="3150" idx="2"/>
          </p:cNvCxnSpPr>
          <p:nvPr/>
        </p:nvCxnSpPr>
        <p:spPr>
          <a:xfrm flipH="1">
            <a:off x="3325596" y="1398687"/>
            <a:ext cx="1613545" cy="230113"/>
          </a:xfrm>
          <a:prstGeom prst="straightConnector1">
            <a:avLst/>
          </a:prstGeom>
          <a:ln w="12700">
            <a:solidFill>
              <a:srgbClr val="17192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Straight Arrow Connector 3142"/>
          <p:cNvCxnSpPr>
            <a:stCxn id="3150" idx="2"/>
          </p:cNvCxnSpPr>
          <p:nvPr/>
        </p:nvCxnSpPr>
        <p:spPr>
          <a:xfrm>
            <a:off x="4939141" y="1398687"/>
            <a:ext cx="1626815" cy="220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53" name="Picture 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924" y="2326524"/>
            <a:ext cx="839146" cy="83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54" name="Picture 8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325" y="2335677"/>
            <a:ext cx="697607" cy="85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55" name="Picture 8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214" y="2326524"/>
            <a:ext cx="819175" cy="84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56" name="Straight Arrow Connector 3155"/>
          <p:cNvCxnSpPr>
            <a:endCxn id="3154" idx="0"/>
          </p:cNvCxnSpPr>
          <p:nvPr/>
        </p:nvCxnSpPr>
        <p:spPr>
          <a:xfrm>
            <a:off x="6666129" y="2165343"/>
            <a:ext cx="0" cy="170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8" name="Straight Arrow Connector 3157"/>
          <p:cNvCxnSpPr>
            <a:endCxn id="3153" idx="0"/>
          </p:cNvCxnSpPr>
          <p:nvPr/>
        </p:nvCxnSpPr>
        <p:spPr>
          <a:xfrm flipH="1">
            <a:off x="5590497" y="2165343"/>
            <a:ext cx="1075632" cy="1611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Straight Arrow Connector 3159"/>
          <p:cNvCxnSpPr>
            <a:endCxn id="3155" idx="0"/>
          </p:cNvCxnSpPr>
          <p:nvPr/>
        </p:nvCxnSpPr>
        <p:spPr>
          <a:xfrm>
            <a:off x="6666129" y="2165343"/>
            <a:ext cx="1049673" cy="1611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61" name="Picture 8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61" y="2561249"/>
            <a:ext cx="532681" cy="5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63" name="Straight Arrow Connector 3162"/>
          <p:cNvCxnSpPr>
            <a:stCxn id="3178" idx="2"/>
          </p:cNvCxnSpPr>
          <p:nvPr/>
        </p:nvCxnSpPr>
        <p:spPr>
          <a:xfrm flipH="1">
            <a:off x="2402312" y="2148548"/>
            <a:ext cx="817539" cy="247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Straight Arrow Connector 3164"/>
          <p:cNvCxnSpPr>
            <a:stCxn id="3161" idx="3"/>
            <a:endCxn id="3151" idx="1"/>
          </p:cNvCxnSpPr>
          <p:nvPr/>
        </p:nvCxnSpPr>
        <p:spPr>
          <a:xfrm>
            <a:off x="828542" y="2822468"/>
            <a:ext cx="339933" cy="36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67" name="Picture 8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894" y="3507512"/>
            <a:ext cx="940693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68" name="Picture 8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61" y="3688617"/>
            <a:ext cx="577647" cy="56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70" name="Straight Arrow Connector 3169"/>
          <p:cNvCxnSpPr>
            <a:stCxn id="3168" idx="3"/>
            <a:endCxn id="3167" idx="1"/>
          </p:cNvCxnSpPr>
          <p:nvPr/>
        </p:nvCxnSpPr>
        <p:spPr>
          <a:xfrm>
            <a:off x="873508" y="3971886"/>
            <a:ext cx="362386" cy="36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74" name="Picture 8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036" y="3579519"/>
            <a:ext cx="1475234" cy="46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" name="Picture 9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11" y="4155583"/>
            <a:ext cx="704794" cy="760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6" name="Picture 9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641" y="4167486"/>
            <a:ext cx="720661" cy="73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7" name="Picture 9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947" y="4167486"/>
            <a:ext cx="705309" cy="713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8" name="Picture 9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438" y="1662773"/>
            <a:ext cx="20288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9" name="Picture 9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715" y="1662772"/>
            <a:ext cx="20288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81" name="Straight Arrow Connector 3180"/>
          <p:cNvCxnSpPr>
            <a:stCxn id="3151" idx="2"/>
            <a:endCxn id="3167" idx="0"/>
          </p:cNvCxnSpPr>
          <p:nvPr/>
        </p:nvCxnSpPr>
        <p:spPr>
          <a:xfrm flipH="1">
            <a:off x="1706241" y="3263698"/>
            <a:ext cx="758378" cy="2438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3" name="Straight Arrow Connector 3182"/>
          <p:cNvCxnSpPr>
            <a:stCxn id="3151" idx="2"/>
            <a:endCxn id="3174" idx="0"/>
          </p:cNvCxnSpPr>
          <p:nvPr/>
        </p:nvCxnSpPr>
        <p:spPr>
          <a:xfrm>
            <a:off x="2464619" y="3263698"/>
            <a:ext cx="1417034" cy="315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6" name="Straight Arrow Connector 3185"/>
          <p:cNvCxnSpPr>
            <a:stCxn id="3174" idx="2"/>
            <a:endCxn id="3175" idx="0"/>
          </p:cNvCxnSpPr>
          <p:nvPr/>
        </p:nvCxnSpPr>
        <p:spPr>
          <a:xfrm flipH="1">
            <a:off x="3095608" y="4047571"/>
            <a:ext cx="786045" cy="108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8" name="Straight Arrow Connector 3187"/>
          <p:cNvCxnSpPr>
            <a:stCxn id="3174" idx="2"/>
            <a:endCxn id="3176" idx="0"/>
          </p:cNvCxnSpPr>
          <p:nvPr/>
        </p:nvCxnSpPr>
        <p:spPr>
          <a:xfrm>
            <a:off x="3881653" y="4047571"/>
            <a:ext cx="84319" cy="119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0" name="Straight Arrow Connector 3189"/>
          <p:cNvCxnSpPr>
            <a:stCxn id="3174" idx="2"/>
            <a:endCxn id="3177" idx="0"/>
          </p:cNvCxnSpPr>
          <p:nvPr/>
        </p:nvCxnSpPr>
        <p:spPr>
          <a:xfrm>
            <a:off x="3881653" y="4047571"/>
            <a:ext cx="943949" cy="119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1" name="Rectangle 3190"/>
          <p:cNvSpPr/>
          <p:nvPr/>
        </p:nvSpPr>
        <p:spPr>
          <a:xfrm>
            <a:off x="2585509" y="3421608"/>
            <a:ext cx="2736304" cy="15980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000" dirty="0"/>
          </a:p>
        </p:txBody>
      </p:sp>
      <p:pic>
        <p:nvPicPr>
          <p:cNvPr id="3192" name="Picture 9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996" y="3462650"/>
            <a:ext cx="2657475" cy="708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3" name="Picture 9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475925"/>
            <a:ext cx="647505" cy="60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95" name="Straight Arrow Connector 3194"/>
          <p:cNvCxnSpPr>
            <a:stCxn id="3153" idx="2"/>
            <a:endCxn id="3192" idx="0"/>
          </p:cNvCxnSpPr>
          <p:nvPr/>
        </p:nvCxnSpPr>
        <p:spPr>
          <a:xfrm>
            <a:off x="5590497" y="3157828"/>
            <a:ext cx="1136237" cy="3048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7" name="Straight Arrow Connector 3196"/>
          <p:cNvCxnSpPr>
            <a:stCxn id="3154" idx="2"/>
            <a:endCxn id="3192" idx="0"/>
          </p:cNvCxnSpPr>
          <p:nvPr/>
        </p:nvCxnSpPr>
        <p:spPr>
          <a:xfrm>
            <a:off x="6666129" y="3187406"/>
            <a:ext cx="60605" cy="2752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9" name="Straight Arrow Connector 3198"/>
          <p:cNvCxnSpPr>
            <a:stCxn id="3155" idx="2"/>
            <a:endCxn id="3192" idx="0"/>
          </p:cNvCxnSpPr>
          <p:nvPr/>
        </p:nvCxnSpPr>
        <p:spPr>
          <a:xfrm flipH="1">
            <a:off x="6726734" y="3168040"/>
            <a:ext cx="989068" cy="2946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193" idx="1"/>
            <a:endCxn id="3192" idx="3"/>
          </p:cNvCxnSpPr>
          <p:nvPr/>
        </p:nvCxnSpPr>
        <p:spPr>
          <a:xfrm flipH="1">
            <a:off x="8055471" y="3776498"/>
            <a:ext cx="188937" cy="404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9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098" y="4494314"/>
            <a:ext cx="8382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9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118" y="4470501"/>
            <a:ext cx="8477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9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087" y="4470500"/>
            <a:ext cx="8477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3" name="Straight Arrow Connector 72"/>
          <p:cNvCxnSpPr>
            <a:stCxn id="3192" idx="2"/>
            <a:endCxn id="69" idx="0"/>
          </p:cNvCxnSpPr>
          <p:nvPr/>
        </p:nvCxnSpPr>
        <p:spPr>
          <a:xfrm flipH="1">
            <a:off x="6092198" y="4171307"/>
            <a:ext cx="634536" cy="3230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192" idx="2"/>
            <a:endCxn id="70" idx="0"/>
          </p:cNvCxnSpPr>
          <p:nvPr/>
        </p:nvCxnSpPr>
        <p:spPr>
          <a:xfrm>
            <a:off x="6726734" y="4171307"/>
            <a:ext cx="416247" cy="2991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192" idx="2"/>
            <a:endCxn id="71" idx="0"/>
          </p:cNvCxnSpPr>
          <p:nvPr/>
        </p:nvCxnSpPr>
        <p:spPr>
          <a:xfrm>
            <a:off x="6726734" y="4171307"/>
            <a:ext cx="1486216" cy="2991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5585601" y="4320393"/>
            <a:ext cx="3131405" cy="106582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000" dirty="0"/>
          </a:p>
        </p:txBody>
      </p:sp>
      <p:pic>
        <p:nvPicPr>
          <p:cNvPr id="79" name="Picture 101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536" y="5386222"/>
            <a:ext cx="830783" cy="68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0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889" y="5636106"/>
            <a:ext cx="988412" cy="77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2" name="Straight Arrow Connector 81"/>
          <p:cNvCxnSpPr>
            <a:stCxn id="79" idx="0"/>
            <a:endCxn id="3191" idx="2"/>
          </p:cNvCxnSpPr>
          <p:nvPr/>
        </p:nvCxnSpPr>
        <p:spPr>
          <a:xfrm flipV="1">
            <a:off x="3923928" y="5019679"/>
            <a:ext cx="29733" cy="3665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7051512" y="5386222"/>
            <a:ext cx="21873" cy="3010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10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881" y="167680"/>
            <a:ext cx="2667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10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127" y="814562"/>
            <a:ext cx="635094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0" name="Straight Arrow Connector 89"/>
          <p:cNvCxnSpPr>
            <a:stCxn id="88" idx="1"/>
            <a:endCxn id="3150" idx="3"/>
          </p:cNvCxnSpPr>
          <p:nvPr/>
        </p:nvCxnSpPr>
        <p:spPr>
          <a:xfrm flipH="1">
            <a:off x="6272641" y="1095550"/>
            <a:ext cx="393486" cy="221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48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2739950"/>
          </a:xfrm>
        </p:spPr>
        <p:txBody>
          <a:bodyPr/>
          <a:lstStyle/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ОТПРАВНИ НАЧАЛА ЗА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РЕФОРМАТА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ТЕКУЩО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СЪСТОЯНИЕ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ЕКСПЕРТИЗА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РАБОТОСПОСОБНОСТТА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>
                <a:solidFill>
                  <a:srgbClr val="FF0000"/>
                </a:solidFill>
              </a:rPr>
              <a:t>ОСНОВНИ ВЪПРОСИ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lnSpc>
                <a:spcPct val="150000"/>
              </a:lnSpc>
              <a:spcBef>
                <a:spcPts val="1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</a:rPr>
              <a:t>„Подсилване на системата за експертизата на работоспособността чрез прехвърлянето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</a:rPr>
              <a:t>й  в НОИ като инструмент за засилване на контрола върху неправомерното ползване на права от пенсионната система“ 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bg-BG" sz="2400" i="1" dirty="0">
                <a:solidFill>
                  <a:schemeClr val="accent5">
                    <a:lumMod val="50000"/>
                  </a:schemeClr>
                </a:solidFill>
              </a:rPr>
              <a:t>т.4 от раздел „Социална политика“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</a:rPr>
              <a:t> )</a:t>
            </a:r>
            <a:endParaRPr lang="bg-BG"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rgbClr val="FF0000"/>
                </a:solidFill>
              </a:rPr>
              <a:t>ПРИОРИТЕТИ ЗА УПРАВЛЕНИЕ /2017-2021/</a:t>
            </a:r>
            <a:endParaRPr lang="bg-BG" sz="24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1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00600"/>
          </a:xfrm>
        </p:spPr>
        <p:txBody>
          <a:bodyPr/>
          <a:lstStyle/>
          <a:p>
            <a:pPr marL="109728" indent="0" algn="ctr" fontAlgn="auto">
              <a:spcBef>
                <a:spcPts val="1800"/>
              </a:spcBef>
              <a:spcAft>
                <a:spcPts val="0"/>
              </a:spcAft>
              <a:buNone/>
              <a:defRPr/>
            </a:pPr>
            <a:r>
              <a:rPr lang="bg-BG" sz="1800" dirty="0">
                <a:solidFill>
                  <a:srgbClr val="C00000"/>
                </a:solidFill>
              </a:rPr>
              <a:t>Програма за управление на Правителството на Република България за периода 2017 – 2021 г</a:t>
            </a:r>
            <a:r>
              <a:rPr lang="bg-BG" sz="1800" dirty="0" smtClean="0">
                <a:solidFill>
                  <a:srgbClr val="C00000"/>
                </a:solidFill>
              </a:rPr>
              <a:t>. (Мярка 130)</a:t>
            </a:r>
          </a:p>
          <a:p>
            <a:pPr marL="109537" indent="0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Усъвършенстване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на системите на медицинската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експертиза (МЕ)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и експертизата на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работоспособността (ЕР) чрез: 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800" dirty="0" err="1" smtClean="0">
                <a:solidFill>
                  <a:schemeClr val="accent5">
                    <a:lumMod val="50000"/>
                  </a:schemeClr>
                </a:solidFill>
              </a:rPr>
              <a:t>Промяна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законодателството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, която да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осигури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прилагането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нов подход при ЕР,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оценяващ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способността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лицето с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трайно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намалена работоспособност да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полага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труд и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възможностите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му за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включване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пазара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труда,като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се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отчитат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неговите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образование, квалификация, знания и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опит.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800" dirty="0" err="1" smtClean="0">
                <a:solidFill>
                  <a:schemeClr val="accent5">
                    <a:lumMod val="50000"/>
                  </a:schemeClr>
                </a:solidFill>
              </a:rPr>
              <a:t>Разработване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на методики за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МЕ и ЕР, чрез </a:t>
            </a:r>
            <a:r>
              <a:rPr lang="ru-RU" sz="1800" dirty="0" err="1" smtClean="0">
                <a:solidFill>
                  <a:schemeClr val="accent5">
                    <a:lumMod val="50000"/>
                  </a:schemeClr>
                </a:solidFill>
              </a:rPr>
              <a:t>които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да се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въведат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критериите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принципите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Международната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класификация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човешката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функционалност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уврежданията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здравето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(ICF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).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Институционализиране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осигуряване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капацитет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новата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система (на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национално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териториално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</a:rPr>
              <a:t>ниво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) за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ЕР.</a:t>
            </a:r>
            <a:endParaRPr lang="ru-RU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C47A65A3-D208-4C10-9506-5A1D4F289727}" type="slidenum">
              <a:rPr lang="en-US" altLang="bg-BG">
                <a:solidFill>
                  <a:srgbClr val="898989"/>
                </a:solidFill>
              </a:rPr>
              <a:pPr eaLnBrk="1" hangingPunct="1"/>
              <a:t>4</a:t>
            </a:fld>
            <a:endParaRPr lang="en-US" altLang="bg-BG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3530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669978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Съгласно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действащото 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законодателство </a:t>
            </a:r>
            <a:r>
              <a:rPr lang="bg-BG" sz="1800" dirty="0" smtClean="0">
                <a:solidFill>
                  <a:srgbClr val="C00000"/>
                </a:solidFill>
              </a:rPr>
              <a:t>медицинската експертиза (МЕ) 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дейност, с която се установява: </a:t>
            </a: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временна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неработоспособност; </a:t>
            </a: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вида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и степента на увреждане на деца до 16-годишна възраст и на лица, придобили право на пенсия за осигурителен стаж и възраст; </a:t>
            </a: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1800" dirty="0" smtClean="0">
                <a:solidFill>
                  <a:srgbClr val="C00000"/>
                </a:solidFill>
              </a:rPr>
              <a:t>степента </a:t>
            </a:r>
            <a:r>
              <a:rPr lang="bg-BG" sz="1800" dirty="0">
                <a:solidFill>
                  <a:srgbClr val="C00000"/>
                </a:solidFill>
              </a:rPr>
              <a:t>на трайно намалена работоспособност на лица в трудоспособна </a:t>
            </a:r>
            <a:r>
              <a:rPr lang="bg-BG" sz="1800" dirty="0" smtClean="0">
                <a:solidFill>
                  <a:srgbClr val="C00000"/>
                </a:solidFill>
              </a:rPr>
              <a:t>възраст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; </a:t>
            </a:r>
          </a:p>
          <a:p>
            <a:pPr lvl="1">
              <a:lnSpc>
                <a:spcPct val="150000"/>
              </a:lnSpc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професионален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характер на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заболяванията.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7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615640"/>
              </p:ext>
            </p:extLst>
          </p:nvPr>
        </p:nvGraphicFramePr>
        <p:xfrm>
          <a:off x="251520" y="836712"/>
          <a:ext cx="8424936" cy="5214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936104"/>
                <a:gridCol w="792088"/>
                <a:gridCol w="936104"/>
                <a:gridCol w="1008112"/>
                <a:gridCol w="936104"/>
                <a:gridCol w="1008112"/>
              </a:tblGrid>
              <a:tr h="792088">
                <a:tc>
                  <a:txBody>
                    <a:bodyPr/>
                    <a:lstStyle/>
                    <a:p>
                      <a:endParaRPr lang="bg-B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0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</a:t>
                      </a:r>
                      <a:r>
                        <a:rPr lang="en-US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брой пенсионери</a:t>
                      </a:r>
                    </a:p>
                    <a:p>
                      <a:r>
                        <a:rPr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  <a:endParaRPr lang="bg-BG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bg-BG" sz="10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</a:t>
                      </a:r>
                      <a:r>
                        <a:rPr kumimoji="0" lang="en-US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kumimoji="0" lang="en-US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брой </a:t>
                      </a:r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пенсии</a:t>
                      </a:r>
                    </a:p>
                    <a:p>
                      <a:pPr marL="0" algn="l" rtl="0" eaLnBrk="1" latinLnBrk="0" hangingPunct="1"/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  <a:endParaRPr kumimoji="0" lang="bg-BG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Разход за пенсии /</a:t>
                      </a:r>
                      <a:r>
                        <a:rPr kumimoji="0" lang="bg-BG" sz="10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лв</a:t>
                      </a:r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  <a:endParaRPr kumimoji="0" lang="bg-BG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bg-BG" sz="10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</a:t>
                      </a:r>
                      <a:r>
                        <a:rPr kumimoji="0" lang="en-US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kumimoji="0" lang="en-US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брой </a:t>
                      </a:r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пенсионери</a:t>
                      </a:r>
                    </a:p>
                    <a:p>
                      <a:pPr marL="0" algn="l" rtl="0" eaLnBrk="1" latinLnBrk="0" hangingPunct="1"/>
                      <a:r>
                        <a:rPr kumimoji="0"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  <a:endParaRPr kumimoji="0" lang="bg-BG" sz="10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bg-BG" sz="10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</a:t>
                      </a:r>
                      <a:r>
                        <a:rPr kumimoji="0" lang="en-US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kumimoji="0" lang="en-US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брой </a:t>
                      </a:r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пенсии</a:t>
                      </a:r>
                    </a:p>
                    <a:p>
                      <a:pPr marL="0" algn="l" rtl="0" eaLnBrk="1" latinLnBrk="0" hangingPunct="1"/>
                      <a:r>
                        <a:rPr kumimoji="0"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  <a:endParaRPr kumimoji="0" lang="bg-BG" sz="10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Разход за пенсии /</a:t>
                      </a:r>
                      <a:r>
                        <a:rPr kumimoji="0" lang="bg-BG" sz="10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лв</a:t>
                      </a:r>
                      <a:r>
                        <a:rPr kumimoji="0" lang="bg-BG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pPr marL="0" algn="l" rtl="0" eaLnBrk="1" latinLnBrk="0" hangingPunct="1"/>
                      <a:r>
                        <a:rPr kumimoji="0" lang="bg-BG" sz="10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  <a:endParaRPr lang="bg-BG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</a:t>
                      </a:r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пенсии – </a:t>
                      </a:r>
                      <a:r>
                        <a:rPr lang="ru-RU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общо</a:t>
                      </a:r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(І+ІІ+ІІІ+</a:t>
                      </a:r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IV)</a:t>
                      </a:r>
                      <a:endParaRPr lang="bg-BG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517 049</a:t>
                      </a:r>
                      <a:endParaRPr lang="bg-BG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957 873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701 046 759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519 223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920 663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1 760 554 883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39120">
                <a:tc>
                  <a:txBody>
                    <a:bodyPr/>
                    <a:lstStyle/>
                    <a:p>
                      <a:pPr marL="285750" indent="-285750" algn="l" fontAlgn="ctr">
                        <a:buAutoNum type="romanUcPeriod"/>
                      </a:pP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285750" indent="-285750" algn="l" fontAlgn="ctr">
                        <a:buAutoNum type="romanUcPeriod"/>
                      </a:pP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Фонд </a:t>
                      </a:r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"Пенсии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":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1.Инвалидност общо заболяване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4.Инвалидност общо заболяване-ЗПЗСК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5.Инвалидност общо заболяване - СВОК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455 669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454 145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689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835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458 272</a:t>
                      </a:r>
                    </a:p>
                    <a:p>
                      <a:pPr marL="0" algn="r" rtl="0" eaLnBrk="1" fontAlgn="b" latinLnBrk="0" hangingPunct="1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456 723</a:t>
                      </a:r>
                    </a:p>
                    <a:p>
                      <a:pPr marL="0" algn="r" rtl="0" eaLnBrk="1" fontAlgn="b" latinLnBrk="0" hangingPunct="1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708</a:t>
                      </a:r>
                    </a:p>
                    <a:p>
                      <a:pPr marL="0" algn="r" rtl="0" eaLnBrk="1" fontAlgn="b" latinLnBrk="0" hangingPunct="1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841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379 931 </a:t>
                      </a:r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085</a:t>
                      </a:r>
                    </a:p>
                    <a:p>
                      <a:pPr marL="0" algn="r" rtl="0" eaLnBrk="1" fontAlgn="b" latinLnBrk="0" hangingPunct="1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1 375 776 010</a:t>
                      </a:r>
                    </a:p>
                    <a:p>
                      <a:pPr marL="0" algn="r" rtl="0" eaLnBrk="1" fontAlgn="b" latinLnBrk="0" hangingPunct="1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 2 106 730</a:t>
                      </a:r>
                    </a:p>
                    <a:p>
                      <a:pPr marL="0" algn="r" rtl="0" eaLnBrk="1" fontAlgn="b" latinLnBrk="0" hangingPunct="1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2 048 345       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457 742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456 383 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 581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778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460 090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458 711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 595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784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1 451 097 103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1 447 055 315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 1 955 800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2 085 988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II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. 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Фонд 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"Пенсии за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лицата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по чл. 69 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":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1.Инвалидност общо заболяване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79</a:t>
                      </a:r>
                    </a:p>
                    <a:p>
                      <a:pPr marL="0" algn="r" rtl="0" eaLnBrk="1" fontAlgn="b" latinLnBrk="0" hangingPunct="1"/>
                      <a:r>
                        <a:rPr kumimoji="0" lang="bg-BG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</a:t>
                      </a:r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</a:t>
                      </a:r>
                      <a:endParaRPr kumimoji="0" lang="bg-BG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</a:t>
                      </a:r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287 308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287 308</a:t>
                      </a:r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bg-BG" sz="10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73     </a:t>
                      </a:r>
                    </a:p>
                    <a:p>
                      <a:pPr marL="0" algn="r" rtl="0" eaLnBrk="1" fontAlgn="b" latinLnBrk="0" hangingPunct="1"/>
                      <a:r>
                        <a:rPr kumimoji="0" lang="bg-BG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</a:t>
                      </a:r>
                      <a:endParaRPr kumimoji="0" lang="bg-BG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73     </a:t>
                      </a:r>
                    </a:p>
                    <a:p>
                      <a:pPr marL="0" algn="r" rtl="0" eaLnBrk="1" fontAlgn="b" latinLnBrk="0" hangingPunct="1"/>
                      <a:r>
                        <a:rPr kumimoji="0" lang="bg-BG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</a:t>
                      </a:r>
                      <a:endParaRPr kumimoji="0" lang="bg-BG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</a:t>
                      </a:r>
                      <a:endParaRPr kumimoji="0" lang="bg-BG" sz="1000" b="1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r" rtl="0" eaLnBrk="1" fontAlgn="b" latinLnBrk="0" hangingPunct="1"/>
                      <a:r>
                        <a:rPr kumimoji="0" lang="bg-BG" sz="10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274 346</a:t>
                      </a:r>
                    </a:p>
                    <a:p>
                      <a:pPr marL="0" algn="r" rtl="0" eaLnBrk="1" fontAlgn="b" latinLnBrk="0" hangingPunct="1"/>
                      <a:r>
                        <a:rPr kumimoji="0" lang="bg-BG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274 346</a:t>
                      </a:r>
                      <a:endParaRPr kumimoji="0" lang="bg-BG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956667">
                <a:tc>
                  <a:txBody>
                    <a:bodyPr/>
                    <a:lstStyle/>
                    <a:p>
                      <a:pPr marL="285750" indent="-285750" algn="l" fontAlgn="ctr">
                        <a:buAutoNum type="romanUcPeriod" startAt="3"/>
                      </a:pPr>
                      <a:endParaRPr lang="ru-RU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285750" indent="-285750" algn="l" fontAlgn="ctr">
                        <a:buAutoNum type="romanUcPeriod" startAt="3"/>
                      </a:pP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Фонд 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"Пенсии,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несвързани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с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трудова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дейност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":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2.Военна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инвалидност</a:t>
                      </a:r>
                      <a:endParaRPr lang="ru-RU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6.Гражданска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инвалидост</a:t>
                      </a:r>
                      <a:endParaRPr lang="ru-RU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9.Социални пенсии за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инвалидност</a:t>
                      </a:r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52 210</a:t>
                      </a:r>
                    </a:p>
                    <a:p>
                      <a:pPr algn="r" fontAlgn="b"/>
                      <a:endParaRPr lang="bg-BG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2 697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156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49 357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478 871</a:t>
                      </a:r>
                    </a:p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5 419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290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473 162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281 484 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127</a:t>
                      </a:r>
                    </a:p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8 852 153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424 617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272 207 35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7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52 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968</a:t>
                      </a:r>
                    </a:p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2 586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148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50 234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441 172</a:t>
                      </a:r>
                    </a:p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5 135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273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435 764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270 175 950</a:t>
                      </a:r>
                    </a:p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8 869 329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414 741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260 891 880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368152">
                <a:tc>
                  <a:txBody>
                    <a:bodyPr/>
                    <a:lstStyle/>
                    <a:p>
                      <a:pPr marL="285750" indent="-285750" algn="l" fontAlgn="ctr">
                        <a:buAutoNum type="romanUcPeriod" startAt="4"/>
                      </a:pPr>
                      <a:endParaRPr lang="ru-RU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Фонд 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"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Трудова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злополука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и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професионална</a:t>
                      </a:r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 err="1">
                          <a:effectLst/>
                          <a:latin typeface="Arial"/>
                        </a:rPr>
                        <a:t>болест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":</a:t>
                      </a:r>
                    </a:p>
                    <a:p>
                      <a:pPr marL="285750" indent="-285750" algn="l" fontAlgn="ctr">
                        <a:buAutoNum type="romanUcPeriod" startAt="4"/>
                      </a:pPr>
                      <a:endParaRPr lang="ru-RU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Arial"/>
                        </a:rPr>
                        <a:t>А.Пенсии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 за </a:t>
                      </a:r>
                      <a:r>
                        <a:rPr lang="ru-RU" sz="1000" b="1" i="0" u="none" strike="noStrike" dirty="0" err="1" smtClean="0">
                          <a:effectLst/>
                          <a:latin typeface="Arial"/>
                        </a:rPr>
                        <a:t>трудова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Arial"/>
                        </a:rPr>
                        <a:t>дейност</a:t>
                      </a:r>
                      <a:endParaRPr lang="ru-RU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1.Трудова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злополука</a:t>
                      </a: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 и проф.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болест</a:t>
                      </a:r>
                      <a:endParaRPr lang="ru-RU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2.Трудова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злополука</a:t>
                      </a: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 и проф.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болест</a:t>
                      </a: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 – ЗПЗСК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3.Трудова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злополука</a:t>
                      </a: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 и проф.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болест</a:t>
                      </a: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 – СВОК</a:t>
                      </a:r>
                    </a:p>
                    <a:p>
                      <a:pPr marL="0" indent="0" algn="l" fontAlgn="ctr">
                        <a:buNone/>
                      </a:pPr>
                      <a:endParaRPr lang="ru-RU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1" i="0" u="none" strike="noStrike" dirty="0" err="1" smtClean="0">
                          <a:effectLst/>
                          <a:latin typeface="Arial"/>
                        </a:rPr>
                        <a:t>Б.Пенсии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 за </a:t>
                      </a:r>
                      <a:r>
                        <a:rPr lang="ru-RU" sz="1000" b="1" i="0" u="none" strike="noStrike" dirty="0" err="1" smtClean="0">
                          <a:effectLst/>
                          <a:latin typeface="Arial"/>
                        </a:rPr>
                        <a:t>лицата</a:t>
                      </a:r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 по чл. 69 :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1.Трудова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злополука</a:t>
                      </a:r>
                      <a:r>
                        <a:rPr lang="ru-RU" sz="1000" b="0" i="0" u="none" strike="noStrike" dirty="0" smtClean="0">
                          <a:effectLst/>
                          <a:latin typeface="Arial"/>
                        </a:rPr>
                        <a:t> и проф. 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/>
                        </a:rPr>
                        <a:t>болест</a:t>
                      </a:r>
                      <a:endParaRPr lang="ru-RU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</a:t>
                      </a:r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9 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091</a:t>
                      </a: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9 077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8 938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107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32</a:t>
                      </a:r>
                    </a:p>
                    <a:p>
                      <a:pPr algn="r" fontAlgn="b"/>
                      <a:endParaRPr lang="bg-BG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14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14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20 </a:t>
                      </a:r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651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ct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20</a:t>
                      </a:r>
                      <a:r>
                        <a:rPr lang="bg-BG" sz="1000" b="1" i="0" u="none" strike="noStrike" baseline="0" dirty="0" smtClean="0">
                          <a:effectLst/>
                          <a:latin typeface="Arial"/>
                        </a:rPr>
                        <a:t> 620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20 273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271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76</a:t>
                      </a:r>
                    </a:p>
                    <a:p>
                      <a:pPr algn="r" fontAlgn="b"/>
                      <a:endParaRPr lang="bg-BG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31</a:t>
                      </a:r>
                    </a:p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39 </a:t>
                      </a:r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344 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239</a:t>
                      </a: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39 267 691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38 739 284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408 599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119 808</a:t>
                      </a:r>
                    </a:p>
                    <a:p>
                      <a:pPr algn="r" fontAlgn="b"/>
                      <a:endParaRPr lang="bg-BG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76 548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76 548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8 440 </a:t>
                      </a: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8 427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8 302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94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31</a:t>
                      </a:r>
                    </a:p>
                    <a:p>
                      <a:pPr algn="r" fontAlgn="b"/>
                      <a:endParaRPr lang="bg-BG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13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13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  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19 328 </a:t>
                      </a: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19 301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18 990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240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71</a:t>
                      </a:r>
                    </a:p>
                    <a:p>
                      <a:pPr algn="r" fontAlgn="b"/>
                      <a:endParaRPr lang="bg-BG" sz="10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27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27</a:t>
                      </a:r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   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1" i="0" u="none" strike="noStrike" dirty="0">
                          <a:effectLst/>
                          <a:latin typeface="Arial"/>
                        </a:rPr>
                        <a:t>      </a:t>
                      </a:r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 39 007 484</a:t>
                      </a: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bg-BG" sz="10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dirty="0" smtClean="0">
                          <a:effectLst/>
                          <a:latin typeface="Arial"/>
                        </a:rPr>
                        <a:t>38 930 902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38 410 895</a:t>
                      </a:r>
                    </a:p>
                    <a:p>
                      <a:pPr algn="r" fontAlgn="b"/>
                      <a:r>
                        <a:rPr lang="bg-BG" sz="1000" b="0" i="0" u="none" strike="noStrike" dirty="0" smtClean="0">
                          <a:effectLst/>
                          <a:latin typeface="Arial"/>
                        </a:rPr>
                        <a:t>395 088</a:t>
                      </a:r>
                      <a:endParaRPr lang="bg-BG" sz="1000" b="0" i="0" u="none" strike="noStrike" baseline="0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0" i="0" u="none" strike="noStrike" baseline="0" dirty="0" smtClean="0">
                          <a:effectLst/>
                          <a:latin typeface="Arial"/>
                        </a:rPr>
                        <a:t>124 919</a:t>
                      </a:r>
                    </a:p>
                    <a:p>
                      <a:pPr algn="r" fontAlgn="b"/>
                      <a:endParaRPr lang="bg-BG" sz="1000" b="0" i="0" u="none" strike="noStrike" baseline="0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bg-BG" sz="1000" b="1" i="0" u="none" strike="noStrike" baseline="0" dirty="0" smtClean="0">
                          <a:effectLst/>
                          <a:latin typeface="Arial"/>
                        </a:rPr>
                        <a:t>76 582</a:t>
                      </a:r>
                    </a:p>
                    <a:p>
                      <a:pPr algn="r" fontAlgn="b"/>
                      <a:r>
                        <a:rPr lang="bg-BG" sz="1000" b="0" i="0" u="none" strike="noStrike" baseline="0" dirty="0" smtClean="0">
                          <a:effectLst/>
                          <a:latin typeface="Arial"/>
                        </a:rPr>
                        <a:t>76 582</a:t>
                      </a:r>
                      <a:endParaRPr lang="bg-BG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dirty="0" err="1">
                <a:solidFill>
                  <a:srgbClr val="C00000"/>
                </a:solidFill>
              </a:rPr>
              <a:t>Среден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брой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пенсионери</a:t>
            </a:r>
            <a:r>
              <a:rPr lang="ru-RU" sz="1800" dirty="0">
                <a:solidFill>
                  <a:srgbClr val="C00000"/>
                </a:solidFill>
              </a:rPr>
              <a:t>, </a:t>
            </a:r>
            <a:r>
              <a:rPr lang="ru-RU" sz="1800" dirty="0" err="1">
                <a:solidFill>
                  <a:srgbClr val="C00000"/>
                </a:solidFill>
              </a:rPr>
              <a:t>среден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брой</a:t>
            </a:r>
            <a:r>
              <a:rPr lang="ru-RU" sz="1800" dirty="0">
                <a:solidFill>
                  <a:srgbClr val="C00000"/>
                </a:solidFill>
              </a:rPr>
              <a:t> пенсии и </a:t>
            </a:r>
            <a:r>
              <a:rPr lang="ru-RU" sz="1800" dirty="0" err="1">
                <a:solidFill>
                  <a:srgbClr val="C00000"/>
                </a:solidFill>
              </a:rPr>
              <a:t>разход</a:t>
            </a:r>
            <a:r>
              <a:rPr lang="ru-RU" sz="1800" dirty="0">
                <a:solidFill>
                  <a:srgbClr val="C00000"/>
                </a:solidFill>
              </a:rPr>
              <a:t> за пенсии 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ru-RU" sz="1800" dirty="0">
                <a:solidFill>
                  <a:srgbClr val="C00000"/>
                </a:solidFill>
              </a:rPr>
              <a:t>за 2016 г. и 2017 г. 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71151141-31F5-44D1-9268-E78F26402E9B}" type="slidenum">
              <a:rPr lang="en-US" altLang="bg-BG"/>
              <a:pPr eaLnBrk="1" hangingPunct="1"/>
              <a:t>6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50814829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184576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O</a:t>
            </a:r>
            <a:r>
              <a:rPr lang="bg-BG" sz="1600" dirty="0" err="1">
                <a:solidFill>
                  <a:schemeClr val="accent5">
                    <a:lumMod val="50000"/>
                  </a:schemeClr>
                </a:solidFill>
              </a:rPr>
              <a:t>бщ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 брой </a:t>
            </a:r>
            <a:r>
              <a:rPr lang="bg-BG" sz="1600" dirty="0" err="1">
                <a:solidFill>
                  <a:schemeClr val="accent5">
                    <a:lumMod val="50000"/>
                  </a:schemeClr>
                </a:solidFill>
              </a:rPr>
              <a:t>новоотпуснати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 инвалидни пенсии през 201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7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г. –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 28 945,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намаление с 2,7% спрямо 2016 г.</a:t>
            </a:r>
          </a:p>
          <a:p>
            <a:pPr marL="109537" indent="0">
              <a:buNone/>
            </a:pP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    </a:t>
            </a: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т.ч: 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с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над 90% намалена работоспособност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–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 4 796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, намаление с 2,3% спрямо 2016 г.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от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71 до 90% ТНР – 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10 114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 , намаление с 3,5% спрямо 2016 г.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от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50 до 70.99% ТНР –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 13 323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 , намаление с 2,2% спрямо 2016 г.</a:t>
            </a:r>
          </a:p>
          <a:p>
            <a:pPr lvl="1"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непосочена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група инвалидност – </a:t>
            </a: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712,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намаление с 2,9% спрямо 2016 г</a:t>
            </a:r>
            <a:r>
              <a:rPr lang="bg-BG" sz="16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В края на 2016 г. броят на пенсионерите в работоспособна възраст, получаващи инвалидни пенсии е 273 095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а в края на 2017 г. </a:t>
            </a:r>
            <a:r>
              <a:rPr lang="bg-BG" sz="1600" dirty="0">
                <a:solidFill>
                  <a:schemeClr val="accent5">
                    <a:lumMod val="50000"/>
                  </a:schemeClr>
                </a:solidFill>
              </a:rPr>
              <a:t>– 272 454. </a:t>
            </a:r>
            <a:endParaRPr lang="bg-BG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1800" dirty="0" smtClean="0">
                <a:solidFill>
                  <a:srgbClr val="C00000"/>
                </a:solidFill>
              </a:rPr>
              <a:t>БРОЙ И СТРУКТУРА НА НОВООТПУСНАТИТЕ ИНВАЛИДНИ ПЕНСИИ ПРЕЗ 2017 Г.</a:t>
            </a:r>
            <a:endParaRPr lang="bg-BG" sz="1800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77EF0-044B-46EF-8007-FBBC26413E9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3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136904" cy="5400600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g-BG" sz="1800" b="1" dirty="0" smtClean="0">
                <a:solidFill>
                  <a:srgbClr val="C00000"/>
                </a:solidFill>
              </a:rPr>
              <a:t>ЕКСПЕРТИЗА НА РАБОТОСПОСОБНОСТТА</a:t>
            </a:r>
            <a:endParaRPr lang="bg-BG" sz="1800" b="1" dirty="0">
              <a:solidFill>
                <a:srgbClr val="C00000"/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Разделяне на действащият в момента модел на МЕ на две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 - медицинска експертиза (МЕ) и експертиза на работоспособността (ЕР).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МЕ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 ще определя степента на увреждане и функционалния дефицит на органите и системите. </a:t>
            </a:r>
            <a:r>
              <a:rPr lang="bg-BG" sz="1800" dirty="0">
                <a:solidFill>
                  <a:srgbClr val="C00000"/>
                </a:solidFill>
              </a:rPr>
              <a:t>Дейността ще се организира и ръководи  от Министерството на </a:t>
            </a:r>
            <a:r>
              <a:rPr lang="bg-BG" sz="1800" dirty="0" smtClean="0">
                <a:solidFill>
                  <a:srgbClr val="C00000"/>
                </a:solidFill>
              </a:rPr>
              <a:t>здравеопазването</a:t>
            </a:r>
            <a:r>
              <a:rPr lang="bg-BG" sz="1800" dirty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Изграждане на нова система за </a:t>
            </a:r>
            <a:r>
              <a:rPr lang="bg-BG" sz="1800" dirty="0" smtClean="0">
                <a:solidFill>
                  <a:srgbClr val="C00000"/>
                </a:solidFill>
              </a:rPr>
              <a:t>ЕР,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която ще определя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възможността, 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лицата в работоспособна възраст и с установени степен на увреждане и функционален дефицит на органите и системите да работят. </a:t>
            </a:r>
            <a:endParaRPr lang="bg-BG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Дейностите по ЕР ще се организират и ръководят   от </a:t>
            </a:r>
            <a:r>
              <a:rPr lang="bg-BG" sz="1800" dirty="0">
                <a:solidFill>
                  <a:srgbClr val="C00000"/>
                </a:solidFill>
              </a:rPr>
              <a:t>Националният осигурителен </a:t>
            </a:r>
            <a:r>
              <a:rPr lang="bg-BG" sz="1800" dirty="0" smtClean="0">
                <a:solidFill>
                  <a:srgbClr val="C00000"/>
                </a:solidFill>
              </a:rPr>
              <a:t>институт (НОИ).</a:t>
            </a:r>
            <a:endParaRPr lang="bg-BG" sz="1800" dirty="0">
              <a:solidFill>
                <a:srgbClr val="C00000"/>
              </a:solidFill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1A9E279E-3907-4E26-BB2D-69119372785D}" type="slidenum">
              <a:rPr lang="en-US" altLang="bg-BG">
                <a:solidFill>
                  <a:srgbClr val="898989"/>
                </a:solidFill>
              </a:rPr>
              <a:pPr eaLnBrk="1" hangingPunct="1"/>
              <a:t>8</a:t>
            </a:fld>
            <a:endParaRPr lang="en-US" altLang="bg-BG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76672"/>
            <a:ext cx="7992888" cy="5472608"/>
          </a:xfrm>
        </p:spPr>
        <p:txBody>
          <a:bodyPr rtlCol="0">
            <a:noAutofit/>
          </a:bodyPr>
          <a:lstStyle/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Комисии за експертиза на работоспособността (КЕР)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ще извършват оценката на работоспособността на лицата в работоспособна възраст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>
                <a:solidFill>
                  <a:srgbClr val="C00000"/>
                </a:solidFill>
              </a:rPr>
              <a:t>КЕР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са постоянно-действащи, определени на териториален принцип, като разпределението и броят им ще е съобразен със съществуващите структури в системата на НОИ, с броя и гъстотата на населението в съответните региони, в т.ч. на лицата в работоспособна възраст, с наличните медицински и други специалисти в съответния регион. </a:t>
            </a:r>
          </a:p>
          <a:p>
            <a:pPr>
              <a:lnSpc>
                <a:spcPts val="2500"/>
              </a:lnSpc>
              <a:spcBef>
                <a:spcPts val="1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bg-BG" sz="1800" dirty="0" smtClean="0">
                <a:solidFill>
                  <a:srgbClr val="C00000"/>
                </a:solidFill>
              </a:rPr>
              <a:t>В </a:t>
            </a:r>
            <a:r>
              <a:rPr lang="bg-BG" sz="1800" dirty="0">
                <a:solidFill>
                  <a:srgbClr val="C00000"/>
                </a:solidFill>
              </a:rPr>
              <a:t>състава на КЕР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се включват лекари със специалност „трудова медицина“ или „професионална болест“, като при необходимост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 (в съответствие с профила на увреждането) се </a:t>
            </a:r>
            <a:r>
              <a:rPr lang="bg-BG" sz="1800" dirty="0">
                <a:solidFill>
                  <a:schemeClr val="accent5">
                    <a:lumMod val="50000"/>
                  </a:schemeClr>
                </a:solidFill>
              </a:rPr>
              <a:t>включват и други </a:t>
            </a:r>
            <a:r>
              <a:rPr lang="bg-BG" sz="1800" dirty="0" smtClean="0">
                <a:solidFill>
                  <a:schemeClr val="accent5">
                    <a:lumMod val="50000"/>
                  </a:schemeClr>
                </a:solidFill>
              </a:rPr>
              <a:t>лекари.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2B2883A-2F0F-4A55-894A-1FA4CEEBB989}" type="slidenum">
              <a:rPr lang="en-US" altLang="bg-BG">
                <a:solidFill>
                  <a:srgbClr val="898989"/>
                </a:solidFill>
              </a:rPr>
              <a:pPr eaLnBrk="1" hangingPunct="1"/>
              <a:t>9</a:t>
            </a:fld>
            <a:endParaRPr lang="en-US" altLang="bg-BG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2175</TotalTime>
  <Words>1244</Words>
  <Application>Microsoft Office PowerPoint</Application>
  <PresentationFormat>On-screen Show (4:3)</PresentationFormat>
  <Paragraphs>253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КОНЦЕПЦИЯ  ЗА РЕФОРМИРАНЕ НА ЕКСПЕРТИЗАТА НА РАБОТОСПОСОБНОСТТА</vt:lpstr>
      <vt:lpstr>ОСНОВНИ ВЪПРОСИ</vt:lpstr>
      <vt:lpstr>ПРИОРИТЕТИ ЗА УПРАВЛЕНИЕ /2017-2021/</vt:lpstr>
      <vt:lpstr>PowerPoint Presentation</vt:lpstr>
      <vt:lpstr>PowerPoint Presentation</vt:lpstr>
      <vt:lpstr>Среден брой пенсионери, среден брой пенсии и разход за пенсии  за 2016 г. и 2017 г. </vt:lpstr>
      <vt:lpstr>БРОЙ И СТРУКТУРА НА НОВООТПУСНАТИТЕ ИНВАЛИДНИ ПЕНСИИ ПРЕЗ 2017 Г.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Holcim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ТРУД, ЗДРАВЕ, БЕЗОПАСНОСТ</dc:title>
  <dc:creator>Georgi Iliev</dc:creator>
  <cp:lastModifiedBy>Kalina Petkova</cp:lastModifiedBy>
  <cp:revision>267</cp:revision>
  <cp:lastPrinted>2018-02-22T11:54:36Z</cp:lastPrinted>
  <dcterms:created xsi:type="dcterms:W3CDTF">2014-05-19T17:46:43Z</dcterms:created>
  <dcterms:modified xsi:type="dcterms:W3CDTF">2018-02-22T12:00:00Z</dcterms:modified>
</cp:coreProperties>
</file>