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20"/>
  </p:notesMasterIdLst>
  <p:handoutMasterIdLst>
    <p:handoutMasterId r:id="rId21"/>
  </p:handoutMasterIdLst>
  <p:sldIdLst>
    <p:sldId id="330" r:id="rId2"/>
    <p:sldId id="333" r:id="rId3"/>
    <p:sldId id="334" r:id="rId4"/>
    <p:sldId id="328" r:id="rId5"/>
    <p:sldId id="263" r:id="rId6"/>
    <p:sldId id="264" r:id="rId7"/>
    <p:sldId id="323" r:id="rId8"/>
    <p:sldId id="335" r:id="rId9"/>
    <p:sldId id="336" r:id="rId10"/>
    <p:sldId id="337" r:id="rId11"/>
    <p:sldId id="325" r:id="rId12"/>
    <p:sldId id="320" r:id="rId13"/>
    <p:sldId id="319" r:id="rId14"/>
    <p:sldId id="321" r:id="rId15"/>
    <p:sldId id="278" r:id="rId16"/>
    <p:sldId id="331" r:id="rId17"/>
    <p:sldId id="332" r:id="rId18"/>
    <p:sldId id="322" r:id="rId19"/>
  </p:sldIdLst>
  <p:sldSz cx="9144000" cy="6858000" type="screen4x3"/>
  <p:notesSz cx="6742113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6600"/>
    <a:srgbClr val="660066"/>
    <a:srgbClr val="92B88C"/>
    <a:srgbClr val="17493B"/>
    <a:srgbClr val="11372C"/>
    <a:srgbClr val="194F4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54" autoAdjust="0"/>
    <p:restoredTop sz="94664" autoAdjust="0"/>
  </p:normalViewPr>
  <p:slideViewPr>
    <p:cSldViewPr showGuides="1">
      <p:cViewPr varScale="1">
        <p:scale>
          <a:sx n="116" d="100"/>
          <a:sy n="116" d="100"/>
        </p:scale>
        <p:origin x="11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854" y="-90"/>
      </p:cViewPr>
      <p:guideLst>
        <p:guide orient="horz" pos="3110"/>
        <p:guide pos="21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249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018" y="1"/>
            <a:ext cx="292249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3"/>
            <a:ext cx="292249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018" y="9378953"/>
            <a:ext cx="292249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71BA806E-7C9A-4F82-994D-44CC88CC23B9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36379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249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 altLang="bg-BG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621" y="1"/>
            <a:ext cx="292249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 altLang="bg-BG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87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735" y="4687888"/>
            <a:ext cx="4944644" cy="444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bg-BG" noProof="0" smtClean="0"/>
              <a:t>Click to edit Master text styles</a:t>
            </a:r>
          </a:p>
          <a:p>
            <a:pPr lvl="1"/>
            <a:r>
              <a:rPr lang="en-GB" altLang="bg-BG" noProof="0" smtClean="0"/>
              <a:t>Second level</a:t>
            </a:r>
          </a:p>
          <a:p>
            <a:pPr lvl="2"/>
            <a:r>
              <a:rPr lang="en-GB" altLang="bg-BG" noProof="0" smtClean="0"/>
              <a:t>Third level</a:t>
            </a:r>
          </a:p>
          <a:p>
            <a:pPr lvl="3"/>
            <a:r>
              <a:rPr lang="en-GB" altLang="bg-BG" noProof="0" smtClean="0"/>
              <a:t>Fourth level</a:t>
            </a:r>
          </a:p>
          <a:p>
            <a:pPr lvl="4"/>
            <a:r>
              <a:rPr lang="en-GB" altLang="bg-BG" noProof="0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41"/>
            <a:ext cx="292249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 altLang="bg-BG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621" y="9380541"/>
            <a:ext cx="292249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EC8F3F7-B3FC-45B2-8256-C300AD8AD8EF}" type="slidenum">
              <a:rPr lang="en-GB" altLang="bg-BG"/>
              <a:pPr>
                <a:defRPr/>
              </a:pPr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547000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814277-39CD-4BDE-91FA-0358CF10D5EB}" type="slidenum">
              <a:rPr lang="en-GB" altLang="bg-BG" smtClean="0">
                <a:latin typeface="Tahoma" panose="020B0604030504040204" pitchFamily="34" charset="0"/>
              </a:rPr>
              <a:pPr/>
              <a:t>1</a:t>
            </a:fld>
            <a:endParaRPr lang="en-GB" altLang="bg-BG" smtClean="0">
              <a:latin typeface="Tahoma" panose="020B060403050404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1700" y="739775"/>
            <a:ext cx="4938713" cy="3703638"/>
          </a:xfrm>
          <a:ln/>
        </p:spPr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>
          <a:xfrm>
            <a:off x="674051" y="4689478"/>
            <a:ext cx="5394011" cy="4443413"/>
          </a:xfrm>
          <a:noFill/>
        </p:spPr>
        <p:txBody>
          <a:bodyPr lIns="91426" tIns="45713" rIns="91426" bIns="45713"/>
          <a:lstStyle/>
          <a:p>
            <a:pPr eaLnBrk="1" hangingPunct="1">
              <a:spcBef>
                <a:spcPct val="0"/>
              </a:spcBef>
            </a:pPr>
            <a:endParaRPr lang="bg-BG" altLang="bg-BG" smtClean="0"/>
          </a:p>
        </p:txBody>
      </p:sp>
      <p:sp>
        <p:nvSpPr>
          <p:cNvPr id="6149" name="Rectangle 4"/>
          <p:cNvSpPr txBox="1">
            <a:spLocks noGrp="1"/>
          </p:cNvSpPr>
          <p:nvPr/>
        </p:nvSpPr>
        <p:spPr bwMode="auto">
          <a:xfrm>
            <a:off x="3819622" y="9377363"/>
            <a:ext cx="292088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301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2D9D1-FA8C-48ED-8BB2-8B7D916FB9DC}" type="slidenum">
              <a:rPr lang="bg-BG" altLang="bg-BG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/>
              <a:t>1</a:t>
            </a:fld>
            <a:endParaRPr lang="bg-BG" altLang="bg-BG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/>
          <p:cNvSpPr txBox="1">
            <a:spLocks noGrp="1"/>
          </p:cNvSpPr>
          <p:nvPr/>
        </p:nvSpPr>
        <p:spPr bwMode="auto">
          <a:xfrm>
            <a:off x="1" y="9377363"/>
            <a:ext cx="292088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5856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92 w 185"/>
                <a:gd name="T1" fmla="*/ 0 h 120"/>
                <a:gd name="T2" fmla="*/ 192 w 185"/>
                <a:gd name="T3" fmla="*/ 6 h 120"/>
                <a:gd name="T4" fmla="*/ 192 w 185"/>
                <a:gd name="T5" fmla="*/ 18 h 120"/>
                <a:gd name="T6" fmla="*/ 192 w 185"/>
                <a:gd name="T7" fmla="*/ 36 h 120"/>
                <a:gd name="T8" fmla="*/ 186 w 185"/>
                <a:gd name="T9" fmla="*/ 54 h 120"/>
                <a:gd name="T10" fmla="*/ 168 w 185"/>
                <a:gd name="T11" fmla="*/ 72 h 120"/>
                <a:gd name="T12" fmla="*/ 144 w 185"/>
                <a:gd name="T13" fmla="*/ 96 h 120"/>
                <a:gd name="T14" fmla="*/ 108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92 w 185"/>
                <a:gd name="T29" fmla="*/ 0 h 120"/>
                <a:gd name="T30" fmla="*/ 192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44 w 526"/>
                <a:gd name="T17" fmla="*/ 179 h 275"/>
                <a:gd name="T18" fmla="*/ 216 w 526"/>
                <a:gd name="T19" fmla="*/ 143 h 275"/>
                <a:gd name="T20" fmla="*/ 258 w 526"/>
                <a:gd name="T21" fmla="*/ 120 h 275"/>
                <a:gd name="T22" fmla="*/ 306 w 526"/>
                <a:gd name="T23" fmla="*/ 96 h 275"/>
                <a:gd name="T24" fmla="*/ 407 w 526"/>
                <a:gd name="T25" fmla="*/ 48 h 275"/>
                <a:gd name="T26" fmla="*/ 456 w 526"/>
                <a:gd name="T27" fmla="*/ 30 h 275"/>
                <a:gd name="T28" fmla="*/ 492 w 526"/>
                <a:gd name="T29" fmla="*/ 12 h 275"/>
                <a:gd name="T30" fmla="*/ 516 w 526"/>
                <a:gd name="T31" fmla="*/ 6 h 275"/>
                <a:gd name="T32" fmla="*/ 534 w 526"/>
                <a:gd name="T33" fmla="*/ 0 h 275"/>
                <a:gd name="T34" fmla="*/ 540 w 526"/>
                <a:gd name="T35" fmla="*/ 0 h 275"/>
                <a:gd name="T36" fmla="*/ 534 w 526"/>
                <a:gd name="T37" fmla="*/ 6 h 275"/>
                <a:gd name="T38" fmla="*/ 522 w 526"/>
                <a:gd name="T39" fmla="*/ 12 h 275"/>
                <a:gd name="T40" fmla="*/ 498 w 526"/>
                <a:gd name="T41" fmla="*/ 24 h 275"/>
                <a:gd name="T42" fmla="*/ 474 w 526"/>
                <a:gd name="T43" fmla="*/ 42 h 275"/>
                <a:gd name="T44" fmla="*/ 450 w 526"/>
                <a:gd name="T45" fmla="*/ 54 h 275"/>
                <a:gd name="T46" fmla="*/ 407 w 526"/>
                <a:gd name="T47" fmla="*/ 78 h 275"/>
                <a:gd name="T48" fmla="*/ 347 w 526"/>
                <a:gd name="T49" fmla="*/ 108 h 275"/>
                <a:gd name="T50" fmla="*/ 282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7 w 718"/>
                <a:gd name="T17" fmla="*/ 228 h 306"/>
                <a:gd name="T18" fmla="*/ 133 w 718"/>
                <a:gd name="T19" fmla="*/ 228 h 306"/>
                <a:gd name="T20" fmla="*/ 151 w 718"/>
                <a:gd name="T21" fmla="*/ 222 h 306"/>
                <a:gd name="T22" fmla="*/ 175 w 718"/>
                <a:gd name="T23" fmla="*/ 216 h 306"/>
                <a:gd name="T24" fmla="*/ 205 w 718"/>
                <a:gd name="T25" fmla="*/ 204 h 306"/>
                <a:gd name="T26" fmla="*/ 282 w 718"/>
                <a:gd name="T27" fmla="*/ 180 h 306"/>
                <a:gd name="T28" fmla="*/ 385 w 718"/>
                <a:gd name="T29" fmla="*/ 156 h 306"/>
                <a:gd name="T30" fmla="*/ 475 w 718"/>
                <a:gd name="T31" fmla="*/ 126 h 306"/>
                <a:gd name="T32" fmla="*/ 558 w 718"/>
                <a:gd name="T33" fmla="*/ 102 h 306"/>
                <a:gd name="T34" fmla="*/ 588 w 718"/>
                <a:gd name="T35" fmla="*/ 90 h 306"/>
                <a:gd name="T36" fmla="*/ 625 w 718"/>
                <a:gd name="T37" fmla="*/ 84 h 306"/>
                <a:gd name="T38" fmla="*/ 643 w 718"/>
                <a:gd name="T39" fmla="*/ 78 h 306"/>
                <a:gd name="T40" fmla="*/ 649 w 718"/>
                <a:gd name="T41" fmla="*/ 72 h 306"/>
                <a:gd name="T42" fmla="*/ 655 w 718"/>
                <a:gd name="T43" fmla="*/ 66 h 306"/>
                <a:gd name="T44" fmla="*/ 673 w 718"/>
                <a:gd name="T45" fmla="*/ 60 h 306"/>
                <a:gd name="T46" fmla="*/ 715 w 718"/>
                <a:gd name="T47" fmla="*/ 30 h 306"/>
                <a:gd name="T48" fmla="*/ 733 w 718"/>
                <a:gd name="T49" fmla="*/ 18 h 306"/>
                <a:gd name="T50" fmla="*/ 739 w 718"/>
                <a:gd name="T51" fmla="*/ 6 h 306"/>
                <a:gd name="T52" fmla="*/ 733 w 718"/>
                <a:gd name="T53" fmla="*/ 0 h 306"/>
                <a:gd name="T54" fmla="*/ 709 w 718"/>
                <a:gd name="T55" fmla="*/ 0 h 306"/>
                <a:gd name="T56" fmla="*/ 649 w 718"/>
                <a:gd name="T57" fmla="*/ 0 h 306"/>
                <a:gd name="T58" fmla="*/ 594 w 718"/>
                <a:gd name="T59" fmla="*/ 0 h 306"/>
                <a:gd name="T60" fmla="*/ 558 w 718"/>
                <a:gd name="T61" fmla="*/ 0 h 306"/>
                <a:gd name="T62" fmla="*/ 528 w 718"/>
                <a:gd name="T63" fmla="*/ 18 h 306"/>
                <a:gd name="T64" fmla="*/ 499 w 718"/>
                <a:gd name="T65" fmla="*/ 42 h 306"/>
                <a:gd name="T66" fmla="*/ 481 w 718"/>
                <a:gd name="T67" fmla="*/ 54 h 306"/>
                <a:gd name="T68" fmla="*/ 463 w 718"/>
                <a:gd name="T69" fmla="*/ 60 h 306"/>
                <a:gd name="T70" fmla="*/ 439 w 718"/>
                <a:gd name="T71" fmla="*/ 60 h 306"/>
                <a:gd name="T72" fmla="*/ 403 w 718"/>
                <a:gd name="T73" fmla="*/ 66 h 306"/>
                <a:gd name="T74" fmla="*/ 354 w 718"/>
                <a:gd name="T75" fmla="*/ 84 h 306"/>
                <a:gd name="T76" fmla="*/ 318 w 718"/>
                <a:gd name="T77" fmla="*/ 108 h 306"/>
                <a:gd name="T78" fmla="*/ 294 w 718"/>
                <a:gd name="T79" fmla="*/ 126 h 306"/>
                <a:gd name="T80" fmla="*/ 282 w 718"/>
                <a:gd name="T81" fmla="*/ 132 h 306"/>
                <a:gd name="T82" fmla="*/ 264 w 718"/>
                <a:gd name="T83" fmla="*/ 138 h 306"/>
                <a:gd name="T84" fmla="*/ 228 w 718"/>
                <a:gd name="T85" fmla="*/ 138 h 306"/>
                <a:gd name="T86" fmla="*/ 193 w 718"/>
                <a:gd name="T87" fmla="*/ 138 h 306"/>
                <a:gd name="T88" fmla="*/ 187 w 718"/>
                <a:gd name="T89" fmla="*/ 138 h 306"/>
                <a:gd name="T90" fmla="*/ 181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85 w 2392"/>
                <a:gd name="T1" fmla="*/ 54 h 881"/>
                <a:gd name="T2" fmla="*/ 2238 w 2392"/>
                <a:gd name="T3" fmla="*/ 54 h 881"/>
                <a:gd name="T4" fmla="*/ 2196 w 2392"/>
                <a:gd name="T5" fmla="*/ 66 h 881"/>
                <a:gd name="T6" fmla="*/ 2070 w 2392"/>
                <a:gd name="T7" fmla="*/ 101 h 881"/>
                <a:gd name="T8" fmla="*/ 2005 w 2392"/>
                <a:gd name="T9" fmla="*/ 119 h 881"/>
                <a:gd name="T10" fmla="*/ 1902 w 2392"/>
                <a:gd name="T11" fmla="*/ 167 h 881"/>
                <a:gd name="T12" fmla="*/ 1878 w 2392"/>
                <a:gd name="T13" fmla="*/ 245 h 881"/>
                <a:gd name="T14" fmla="*/ 1884 w 2392"/>
                <a:gd name="T15" fmla="*/ 305 h 881"/>
                <a:gd name="T16" fmla="*/ 1800 w 2392"/>
                <a:gd name="T17" fmla="*/ 317 h 881"/>
                <a:gd name="T18" fmla="*/ 1632 w 2392"/>
                <a:gd name="T19" fmla="*/ 263 h 881"/>
                <a:gd name="T20" fmla="*/ 1542 w 2392"/>
                <a:gd name="T21" fmla="*/ 257 h 881"/>
                <a:gd name="T22" fmla="*/ 1434 w 2392"/>
                <a:gd name="T23" fmla="*/ 311 h 881"/>
                <a:gd name="T24" fmla="*/ 1366 w 2392"/>
                <a:gd name="T25" fmla="*/ 353 h 881"/>
                <a:gd name="T26" fmla="*/ 1338 w 2392"/>
                <a:gd name="T27" fmla="*/ 359 h 881"/>
                <a:gd name="T28" fmla="*/ 1242 w 2392"/>
                <a:gd name="T29" fmla="*/ 371 h 881"/>
                <a:gd name="T30" fmla="*/ 1188 w 2392"/>
                <a:gd name="T31" fmla="*/ 365 h 881"/>
                <a:gd name="T32" fmla="*/ 1081 w 2392"/>
                <a:gd name="T33" fmla="*/ 371 h 881"/>
                <a:gd name="T34" fmla="*/ 978 w 2392"/>
                <a:gd name="T35" fmla="*/ 383 h 881"/>
                <a:gd name="T36" fmla="*/ 942 w 2392"/>
                <a:gd name="T37" fmla="*/ 401 h 881"/>
                <a:gd name="T38" fmla="*/ 840 w 2392"/>
                <a:gd name="T39" fmla="*/ 419 h 881"/>
                <a:gd name="T40" fmla="*/ 799 w 2392"/>
                <a:gd name="T41" fmla="*/ 419 h 881"/>
                <a:gd name="T42" fmla="*/ 678 w 2392"/>
                <a:gd name="T43" fmla="*/ 437 h 881"/>
                <a:gd name="T44" fmla="*/ 612 w 2392"/>
                <a:gd name="T45" fmla="*/ 473 h 881"/>
                <a:gd name="T46" fmla="*/ 517 w 2392"/>
                <a:gd name="T47" fmla="*/ 467 h 881"/>
                <a:gd name="T48" fmla="*/ 438 w 2392"/>
                <a:gd name="T49" fmla="*/ 491 h 881"/>
                <a:gd name="T50" fmla="*/ 420 w 2392"/>
                <a:gd name="T51" fmla="*/ 539 h 881"/>
                <a:gd name="T52" fmla="*/ 354 w 2392"/>
                <a:gd name="T53" fmla="*/ 569 h 881"/>
                <a:gd name="T54" fmla="*/ 229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70 w 2392"/>
                <a:gd name="T65" fmla="*/ 653 h 881"/>
                <a:gd name="T66" fmla="*/ 487 w 2392"/>
                <a:gd name="T67" fmla="*/ 569 h 881"/>
                <a:gd name="T68" fmla="*/ 582 w 2392"/>
                <a:gd name="T69" fmla="*/ 521 h 881"/>
                <a:gd name="T70" fmla="*/ 660 w 2392"/>
                <a:gd name="T71" fmla="*/ 515 h 881"/>
                <a:gd name="T72" fmla="*/ 894 w 2392"/>
                <a:gd name="T73" fmla="*/ 461 h 881"/>
                <a:gd name="T74" fmla="*/ 1176 w 2392"/>
                <a:gd name="T75" fmla="*/ 425 h 881"/>
                <a:gd name="T76" fmla="*/ 1320 w 2392"/>
                <a:gd name="T77" fmla="*/ 461 h 881"/>
                <a:gd name="T78" fmla="*/ 1452 w 2392"/>
                <a:gd name="T79" fmla="*/ 533 h 881"/>
                <a:gd name="T80" fmla="*/ 1470 w 2392"/>
                <a:gd name="T81" fmla="*/ 617 h 881"/>
                <a:gd name="T82" fmla="*/ 1411 w 2392"/>
                <a:gd name="T83" fmla="*/ 653 h 881"/>
                <a:gd name="T84" fmla="*/ 1254 w 2392"/>
                <a:gd name="T85" fmla="*/ 701 h 881"/>
                <a:gd name="T86" fmla="*/ 1140 w 2392"/>
                <a:gd name="T87" fmla="*/ 755 h 881"/>
                <a:gd name="T88" fmla="*/ 1093 w 2392"/>
                <a:gd name="T89" fmla="*/ 809 h 881"/>
                <a:gd name="T90" fmla="*/ 1105 w 2392"/>
                <a:gd name="T91" fmla="*/ 869 h 881"/>
                <a:gd name="T92" fmla="*/ 1134 w 2392"/>
                <a:gd name="T93" fmla="*/ 881 h 881"/>
                <a:gd name="T94" fmla="*/ 1236 w 2392"/>
                <a:gd name="T95" fmla="*/ 869 h 881"/>
                <a:gd name="T96" fmla="*/ 1423 w 2392"/>
                <a:gd name="T97" fmla="*/ 857 h 881"/>
                <a:gd name="T98" fmla="*/ 1476 w 2392"/>
                <a:gd name="T99" fmla="*/ 851 h 881"/>
                <a:gd name="T100" fmla="*/ 1518 w 2392"/>
                <a:gd name="T101" fmla="*/ 833 h 881"/>
                <a:gd name="T102" fmla="*/ 1717 w 2392"/>
                <a:gd name="T103" fmla="*/ 743 h 881"/>
                <a:gd name="T104" fmla="*/ 1848 w 2392"/>
                <a:gd name="T105" fmla="*/ 689 h 881"/>
                <a:gd name="T106" fmla="*/ 1926 w 2392"/>
                <a:gd name="T107" fmla="*/ 581 h 881"/>
                <a:gd name="T108" fmla="*/ 2088 w 2392"/>
                <a:gd name="T109" fmla="*/ 389 h 881"/>
                <a:gd name="T110" fmla="*/ 2257 w 2392"/>
                <a:gd name="T111" fmla="*/ 269 h 881"/>
                <a:gd name="T112" fmla="*/ 2305 w 2392"/>
                <a:gd name="T113" fmla="*/ 239 h 881"/>
                <a:gd name="T114" fmla="*/ 2448 w 2392"/>
                <a:gd name="T115" fmla="*/ 0 h 881"/>
                <a:gd name="T116" fmla="*/ 2358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17717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bg-BG" altLang="bg-BG" noProof="0" smtClean="0"/>
              <a:t>Click to edit Master title style</a:t>
            </a:r>
          </a:p>
        </p:txBody>
      </p:sp>
      <p:sp>
        <p:nvSpPr>
          <p:cNvPr id="17717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bg-BG" altLang="bg-BG" noProof="0" smtClean="0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43652-077C-43F8-83AA-EF453D03E58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03060104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AA6DB-58DB-43CE-8E12-A5DD33ECB89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0030824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4C89A-A665-4106-A68F-9B06654C0624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483610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976FF-EF50-44F5-86BF-172F81E5F684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6090668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A11C2-F5C7-4BFC-A400-C97B3894E33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54337055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8630-1C7C-4185-B236-CEAD2D890E1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3744357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4B98A-ED0D-4A2C-9B5A-612D7D3147A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912632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006E1-C561-4C82-9403-58F5C9680BB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938501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0FE0B-A5C8-4989-85A7-2A0B01DCFEDF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9586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04376-AF2B-48F0-B6C1-77C8A2CCDE9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937263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07ED1-9DB2-457E-AAAA-2D0D84E480D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93326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76131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033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4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76134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036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92 w 185"/>
                <a:gd name="T1" fmla="*/ 0 h 120"/>
                <a:gd name="T2" fmla="*/ 192 w 185"/>
                <a:gd name="T3" fmla="*/ 6 h 120"/>
                <a:gd name="T4" fmla="*/ 192 w 185"/>
                <a:gd name="T5" fmla="*/ 18 h 120"/>
                <a:gd name="T6" fmla="*/ 192 w 185"/>
                <a:gd name="T7" fmla="*/ 36 h 120"/>
                <a:gd name="T8" fmla="*/ 186 w 185"/>
                <a:gd name="T9" fmla="*/ 54 h 120"/>
                <a:gd name="T10" fmla="*/ 168 w 185"/>
                <a:gd name="T11" fmla="*/ 72 h 120"/>
                <a:gd name="T12" fmla="*/ 144 w 185"/>
                <a:gd name="T13" fmla="*/ 96 h 120"/>
                <a:gd name="T14" fmla="*/ 108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92 w 185"/>
                <a:gd name="T29" fmla="*/ 0 h 120"/>
                <a:gd name="T30" fmla="*/ 192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7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8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44 w 526"/>
                <a:gd name="T17" fmla="*/ 179 h 275"/>
                <a:gd name="T18" fmla="*/ 216 w 526"/>
                <a:gd name="T19" fmla="*/ 143 h 275"/>
                <a:gd name="T20" fmla="*/ 258 w 526"/>
                <a:gd name="T21" fmla="*/ 120 h 275"/>
                <a:gd name="T22" fmla="*/ 306 w 526"/>
                <a:gd name="T23" fmla="*/ 96 h 275"/>
                <a:gd name="T24" fmla="*/ 407 w 526"/>
                <a:gd name="T25" fmla="*/ 48 h 275"/>
                <a:gd name="T26" fmla="*/ 456 w 526"/>
                <a:gd name="T27" fmla="*/ 30 h 275"/>
                <a:gd name="T28" fmla="*/ 492 w 526"/>
                <a:gd name="T29" fmla="*/ 12 h 275"/>
                <a:gd name="T30" fmla="*/ 516 w 526"/>
                <a:gd name="T31" fmla="*/ 6 h 275"/>
                <a:gd name="T32" fmla="*/ 534 w 526"/>
                <a:gd name="T33" fmla="*/ 0 h 275"/>
                <a:gd name="T34" fmla="*/ 540 w 526"/>
                <a:gd name="T35" fmla="*/ 0 h 275"/>
                <a:gd name="T36" fmla="*/ 534 w 526"/>
                <a:gd name="T37" fmla="*/ 6 h 275"/>
                <a:gd name="T38" fmla="*/ 522 w 526"/>
                <a:gd name="T39" fmla="*/ 12 h 275"/>
                <a:gd name="T40" fmla="*/ 498 w 526"/>
                <a:gd name="T41" fmla="*/ 24 h 275"/>
                <a:gd name="T42" fmla="*/ 474 w 526"/>
                <a:gd name="T43" fmla="*/ 42 h 275"/>
                <a:gd name="T44" fmla="*/ 450 w 526"/>
                <a:gd name="T45" fmla="*/ 54 h 275"/>
                <a:gd name="T46" fmla="*/ 407 w 526"/>
                <a:gd name="T47" fmla="*/ 78 h 275"/>
                <a:gd name="T48" fmla="*/ 347 w 526"/>
                <a:gd name="T49" fmla="*/ 108 h 275"/>
                <a:gd name="T50" fmla="*/ 282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9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7 w 718"/>
                <a:gd name="T17" fmla="*/ 228 h 306"/>
                <a:gd name="T18" fmla="*/ 133 w 718"/>
                <a:gd name="T19" fmla="*/ 228 h 306"/>
                <a:gd name="T20" fmla="*/ 151 w 718"/>
                <a:gd name="T21" fmla="*/ 222 h 306"/>
                <a:gd name="T22" fmla="*/ 175 w 718"/>
                <a:gd name="T23" fmla="*/ 216 h 306"/>
                <a:gd name="T24" fmla="*/ 205 w 718"/>
                <a:gd name="T25" fmla="*/ 204 h 306"/>
                <a:gd name="T26" fmla="*/ 282 w 718"/>
                <a:gd name="T27" fmla="*/ 180 h 306"/>
                <a:gd name="T28" fmla="*/ 385 w 718"/>
                <a:gd name="T29" fmla="*/ 156 h 306"/>
                <a:gd name="T30" fmla="*/ 475 w 718"/>
                <a:gd name="T31" fmla="*/ 126 h 306"/>
                <a:gd name="T32" fmla="*/ 558 w 718"/>
                <a:gd name="T33" fmla="*/ 102 h 306"/>
                <a:gd name="T34" fmla="*/ 588 w 718"/>
                <a:gd name="T35" fmla="*/ 90 h 306"/>
                <a:gd name="T36" fmla="*/ 625 w 718"/>
                <a:gd name="T37" fmla="*/ 84 h 306"/>
                <a:gd name="T38" fmla="*/ 643 w 718"/>
                <a:gd name="T39" fmla="*/ 78 h 306"/>
                <a:gd name="T40" fmla="*/ 649 w 718"/>
                <a:gd name="T41" fmla="*/ 72 h 306"/>
                <a:gd name="T42" fmla="*/ 655 w 718"/>
                <a:gd name="T43" fmla="*/ 66 h 306"/>
                <a:gd name="T44" fmla="*/ 673 w 718"/>
                <a:gd name="T45" fmla="*/ 60 h 306"/>
                <a:gd name="T46" fmla="*/ 715 w 718"/>
                <a:gd name="T47" fmla="*/ 30 h 306"/>
                <a:gd name="T48" fmla="*/ 733 w 718"/>
                <a:gd name="T49" fmla="*/ 18 h 306"/>
                <a:gd name="T50" fmla="*/ 739 w 718"/>
                <a:gd name="T51" fmla="*/ 6 h 306"/>
                <a:gd name="T52" fmla="*/ 733 w 718"/>
                <a:gd name="T53" fmla="*/ 0 h 306"/>
                <a:gd name="T54" fmla="*/ 709 w 718"/>
                <a:gd name="T55" fmla="*/ 0 h 306"/>
                <a:gd name="T56" fmla="*/ 649 w 718"/>
                <a:gd name="T57" fmla="*/ 0 h 306"/>
                <a:gd name="T58" fmla="*/ 594 w 718"/>
                <a:gd name="T59" fmla="*/ 0 h 306"/>
                <a:gd name="T60" fmla="*/ 558 w 718"/>
                <a:gd name="T61" fmla="*/ 0 h 306"/>
                <a:gd name="T62" fmla="*/ 528 w 718"/>
                <a:gd name="T63" fmla="*/ 18 h 306"/>
                <a:gd name="T64" fmla="*/ 499 w 718"/>
                <a:gd name="T65" fmla="*/ 42 h 306"/>
                <a:gd name="T66" fmla="*/ 481 w 718"/>
                <a:gd name="T67" fmla="*/ 54 h 306"/>
                <a:gd name="T68" fmla="*/ 463 w 718"/>
                <a:gd name="T69" fmla="*/ 60 h 306"/>
                <a:gd name="T70" fmla="*/ 439 w 718"/>
                <a:gd name="T71" fmla="*/ 60 h 306"/>
                <a:gd name="T72" fmla="*/ 403 w 718"/>
                <a:gd name="T73" fmla="*/ 66 h 306"/>
                <a:gd name="T74" fmla="*/ 354 w 718"/>
                <a:gd name="T75" fmla="*/ 84 h 306"/>
                <a:gd name="T76" fmla="*/ 318 w 718"/>
                <a:gd name="T77" fmla="*/ 108 h 306"/>
                <a:gd name="T78" fmla="*/ 294 w 718"/>
                <a:gd name="T79" fmla="*/ 126 h 306"/>
                <a:gd name="T80" fmla="*/ 282 w 718"/>
                <a:gd name="T81" fmla="*/ 132 h 306"/>
                <a:gd name="T82" fmla="*/ 264 w 718"/>
                <a:gd name="T83" fmla="*/ 138 h 306"/>
                <a:gd name="T84" fmla="*/ 228 w 718"/>
                <a:gd name="T85" fmla="*/ 138 h 306"/>
                <a:gd name="T86" fmla="*/ 193 w 718"/>
                <a:gd name="T87" fmla="*/ 138 h 306"/>
                <a:gd name="T88" fmla="*/ 187 w 718"/>
                <a:gd name="T89" fmla="*/ 138 h 306"/>
                <a:gd name="T90" fmla="*/ 181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40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85 w 2392"/>
                <a:gd name="T1" fmla="*/ 54 h 881"/>
                <a:gd name="T2" fmla="*/ 2238 w 2392"/>
                <a:gd name="T3" fmla="*/ 54 h 881"/>
                <a:gd name="T4" fmla="*/ 2196 w 2392"/>
                <a:gd name="T5" fmla="*/ 66 h 881"/>
                <a:gd name="T6" fmla="*/ 2070 w 2392"/>
                <a:gd name="T7" fmla="*/ 101 h 881"/>
                <a:gd name="T8" fmla="*/ 2005 w 2392"/>
                <a:gd name="T9" fmla="*/ 119 h 881"/>
                <a:gd name="T10" fmla="*/ 1902 w 2392"/>
                <a:gd name="T11" fmla="*/ 167 h 881"/>
                <a:gd name="T12" fmla="*/ 1878 w 2392"/>
                <a:gd name="T13" fmla="*/ 245 h 881"/>
                <a:gd name="T14" fmla="*/ 1884 w 2392"/>
                <a:gd name="T15" fmla="*/ 305 h 881"/>
                <a:gd name="T16" fmla="*/ 1800 w 2392"/>
                <a:gd name="T17" fmla="*/ 317 h 881"/>
                <a:gd name="T18" fmla="*/ 1632 w 2392"/>
                <a:gd name="T19" fmla="*/ 263 h 881"/>
                <a:gd name="T20" fmla="*/ 1542 w 2392"/>
                <a:gd name="T21" fmla="*/ 257 h 881"/>
                <a:gd name="T22" fmla="*/ 1434 w 2392"/>
                <a:gd name="T23" fmla="*/ 311 h 881"/>
                <a:gd name="T24" fmla="*/ 1366 w 2392"/>
                <a:gd name="T25" fmla="*/ 353 h 881"/>
                <a:gd name="T26" fmla="*/ 1338 w 2392"/>
                <a:gd name="T27" fmla="*/ 359 h 881"/>
                <a:gd name="T28" fmla="*/ 1242 w 2392"/>
                <a:gd name="T29" fmla="*/ 371 h 881"/>
                <a:gd name="T30" fmla="*/ 1188 w 2392"/>
                <a:gd name="T31" fmla="*/ 365 h 881"/>
                <a:gd name="T32" fmla="*/ 1081 w 2392"/>
                <a:gd name="T33" fmla="*/ 371 h 881"/>
                <a:gd name="T34" fmla="*/ 978 w 2392"/>
                <a:gd name="T35" fmla="*/ 383 h 881"/>
                <a:gd name="T36" fmla="*/ 942 w 2392"/>
                <a:gd name="T37" fmla="*/ 401 h 881"/>
                <a:gd name="T38" fmla="*/ 840 w 2392"/>
                <a:gd name="T39" fmla="*/ 419 h 881"/>
                <a:gd name="T40" fmla="*/ 799 w 2392"/>
                <a:gd name="T41" fmla="*/ 419 h 881"/>
                <a:gd name="T42" fmla="*/ 678 w 2392"/>
                <a:gd name="T43" fmla="*/ 437 h 881"/>
                <a:gd name="T44" fmla="*/ 612 w 2392"/>
                <a:gd name="T45" fmla="*/ 473 h 881"/>
                <a:gd name="T46" fmla="*/ 517 w 2392"/>
                <a:gd name="T47" fmla="*/ 467 h 881"/>
                <a:gd name="T48" fmla="*/ 438 w 2392"/>
                <a:gd name="T49" fmla="*/ 491 h 881"/>
                <a:gd name="T50" fmla="*/ 420 w 2392"/>
                <a:gd name="T51" fmla="*/ 539 h 881"/>
                <a:gd name="T52" fmla="*/ 354 w 2392"/>
                <a:gd name="T53" fmla="*/ 569 h 881"/>
                <a:gd name="T54" fmla="*/ 229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70 w 2392"/>
                <a:gd name="T65" fmla="*/ 653 h 881"/>
                <a:gd name="T66" fmla="*/ 487 w 2392"/>
                <a:gd name="T67" fmla="*/ 569 h 881"/>
                <a:gd name="T68" fmla="*/ 582 w 2392"/>
                <a:gd name="T69" fmla="*/ 521 h 881"/>
                <a:gd name="T70" fmla="*/ 660 w 2392"/>
                <a:gd name="T71" fmla="*/ 515 h 881"/>
                <a:gd name="T72" fmla="*/ 894 w 2392"/>
                <a:gd name="T73" fmla="*/ 461 h 881"/>
                <a:gd name="T74" fmla="*/ 1176 w 2392"/>
                <a:gd name="T75" fmla="*/ 425 h 881"/>
                <a:gd name="T76" fmla="*/ 1320 w 2392"/>
                <a:gd name="T77" fmla="*/ 461 h 881"/>
                <a:gd name="T78" fmla="*/ 1452 w 2392"/>
                <a:gd name="T79" fmla="*/ 533 h 881"/>
                <a:gd name="T80" fmla="*/ 1470 w 2392"/>
                <a:gd name="T81" fmla="*/ 617 h 881"/>
                <a:gd name="T82" fmla="*/ 1411 w 2392"/>
                <a:gd name="T83" fmla="*/ 653 h 881"/>
                <a:gd name="T84" fmla="*/ 1254 w 2392"/>
                <a:gd name="T85" fmla="*/ 701 h 881"/>
                <a:gd name="T86" fmla="*/ 1140 w 2392"/>
                <a:gd name="T87" fmla="*/ 755 h 881"/>
                <a:gd name="T88" fmla="*/ 1093 w 2392"/>
                <a:gd name="T89" fmla="*/ 809 h 881"/>
                <a:gd name="T90" fmla="*/ 1105 w 2392"/>
                <a:gd name="T91" fmla="*/ 869 h 881"/>
                <a:gd name="T92" fmla="*/ 1134 w 2392"/>
                <a:gd name="T93" fmla="*/ 881 h 881"/>
                <a:gd name="T94" fmla="*/ 1236 w 2392"/>
                <a:gd name="T95" fmla="*/ 869 h 881"/>
                <a:gd name="T96" fmla="*/ 1423 w 2392"/>
                <a:gd name="T97" fmla="*/ 857 h 881"/>
                <a:gd name="T98" fmla="*/ 1476 w 2392"/>
                <a:gd name="T99" fmla="*/ 851 h 881"/>
                <a:gd name="T100" fmla="*/ 1518 w 2392"/>
                <a:gd name="T101" fmla="*/ 833 h 881"/>
                <a:gd name="T102" fmla="*/ 1717 w 2392"/>
                <a:gd name="T103" fmla="*/ 743 h 881"/>
                <a:gd name="T104" fmla="*/ 1848 w 2392"/>
                <a:gd name="T105" fmla="*/ 689 h 881"/>
                <a:gd name="T106" fmla="*/ 1926 w 2392"/>
                <a:gd name="T107" fmla="*/ 581 h 881"/>
                <a:gd name="T108" fmla="*/ 2088 w 2392"/>
                <a:gd name="T109" fmla="*/ 389 h 881"/>
                <a:gd name="T110" fmla="*/ 2257 w 2392"/>
                <a:gd name="T111" fmla="*/ 269 h 881"/>
                <a:gd name="T112" fmla="*/ 2305 w 2392"/>
                <a:gd name="T113" fmla="*/ 239 h 881"/>
                <a:gd name="T114" fmla="*/ 2448 w 2392"/>
                <a:gd name="T115" fmla="*/ 0 h 881"/>
                <a:gd name="T116" fmla="*/ 2358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76140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042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76142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76143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76144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046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17614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7614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7614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7614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923E9EA9-C5C6-4BC3-9883-53831C8B70CA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  <p:sp>
        <p:nvSpPr>
          <p:cNvPr id="1761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bg/url?url=http://www.theguardian.com/business/2013/jan/23/unemployment-rate-fell&amp;rct=j&amp;frm=1&amp;q=&amp;esrc=s&amp;sa=U&amp;ei=dTJvVNrZBue_ygOUr4LYDw&amp;ved=0CBUQ9QEwADg8&amp;usg=AFQjCNGtsd7PxpohaqBxbVO8KKt3VIfuTA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www.google.bg/url?url=http://www.theguardian.com/money/2011/sep/26/winkleigh-village-best-place-families&amp;rct=j&amp;frm=1&amp;q=&amp;esrc=s&amp;sa=U&amp;ei=KjFvVJPsEobTygPb8YCYDA&amp;ved=0CCkQ9QEwCjg8&amp;usg=AFQjCNFgyhwVjEMt2qcpbnOXt_Q05UXk1Q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ECE5B-A58D-40B1-A1F5-BA26BBAAB699}" type="slidenum">
              <a:rPr lang="bg-BG" altLang="bg-BG"/>
              <a:pPr>
                <a:defRPr/>
              </a:pPr>
              <a:t>1</a:t>
            </a:fld>
            <a:endParaRPr lang="bg-BG" altLang="bg-BG"/>
          </a:p>
        </p:txBody>
      </p:sp>
      <p:sp>
        <p:nvSpPr>
          <p:cNvPr id="7" name="Rectangle 10"/>
          <p:cNvSpPr/>
          <p:nvPr/>
        </p:nvSpPr>
        <p:spPr>
          <a:xfrm>
            <a:off x="1066800" y="3733800"/>
            <a:ext cx="7356475" cy="17065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bg-BG" altLang="bg-BG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ЗА ИЗПЪЛНЕНИЕТО НА КОНСОЛИДИРАНИЯ </a:t>
            </a:r>
            <a:r>
              <a:rPr lang="bg-BG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БЮДЖЕТ </a:t>
            </a:r>
          </a:p>
          <a:p>
            <a:pPr algn="ctr" eaLnBrk="1" hangingPunct="1">
              <a:defRPr/>
            </a:pPr>
            <a:r>
              <a:rPr lang="bg-BG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НА ДЪРЖАВНОТО ОБЩЕСТВЕНО ОСИГУРЯВАНЕ </a:t>
            </a:r>
          </a:p>
          <a:p>
            <a:pPr algn="ctr" eaLnBrk="1" hangingPunct="1">
              <a:defRPr/>
            </a:pPr>
            <a:r>
              <a:rPr lang="bg-BG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за 20</a:t>
            </a:r>
            <a:r>
              <a:rPr lang="en-US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bg-BG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 година</a:t>
            </a:r>
          </a:p>
          <a:p>
            <a:pPr algn="ctr" eaLnBrk="1" hangingPunct="1">
              <a:defRPr/>
            </a:pPr>
            <a:endParaRPr lang="bg-BG" altLang="bg-BG" sz="32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1295400" y="6019800"/>
            <a:ext cx="7318375" cy="64928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bg-BG" altLang="bg-BG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София, </a:t>
            </a:r>
            <a:r>
              <a:rPr lang="bg-BG" altLang="bg-BG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май 2018 </a:t>
            </a:r>
            <a:r>
              <a:rPr lang="bg-BG" altLang="bg-BG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г.</a:t>
            </a:r>
          </a:p>
        </p:txBody>
      </p:sp>
      <p:pic>
        <p:nvPicPr>
          <p:cNvPr id="5125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0"/>
            <a:ext cx="1441450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3" descr="pensioners_home_137757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2232025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5" descr="ANd9GcQbvZuG31rnzuOE7HcJFI-AcIhXlFY36DRdavtevFvZKTNPOiJX4waKHFD_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447800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9" descr="sicknes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47800"/>
            <a:ext cx="1584325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21" descr="ANd9GcTcs3L0fQCXxt5brG_z8WGkHLkd3hHa1MU42LUtFAk2kvOsE_WXEnIKIHrR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47800"/>
            <a:ext cx="16002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2723F-E26F-459F-BB89-6864B590CC50}" type="slidenum">
              <a:rPr lang="bg-BG" altLang="bg-BG"/>
              <a:pPr>
                <a:defRPr/>
              </a:pPr>
              <a:t>10</a:t>
            </a:fld>
            <a:endParaRPr lang="bg-BG" altLang="bg-BG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315200" cy="56356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Пенсии – основни параметри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Разходи за пенсии като процент от БВП</a:t>
            </a:r>
          </a:p>
        </p:txBody>
      </p:sp>
      <p:pic>
        <p:nvPicPr>
          <p:cNvPr id="16388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16"/>
          <p:cNvSpPr txBox="1">
            <a:spLocks noChangeArrowheads="1"/>
          </p:cNvSpPr>
          <p:nvPr/>
        </p:nvSpPr>
        <p:spPr bwMode="auto">
          <a:xfrm>
            <a:off x="990600" y="4876800"/>
            <a:ext cx="6248400" cy="1479550"/>
          </a:xfrm>
          <a:prstGeom prst="rect">
            <a:avLst/>
          </a:prstGeom>
          <a:noFill/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 dirty="0">
                <a:latin typeface="Times New Roman" panose="02020603050405020304" pitchFamily="18" charset="0"/>
              </a:rPr>
              <a:t> Разход за пенсии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2017 </a:t>
            </a:r>
            <a:r>
              <a:rPr lang="bg-BG" altLang="bg-BG" sz="1800" dirty="0">
                <a:latin typeface="Times New Roman" panose="02020603050405020304" pitchFamily="18" charset="0"/>
              </a:rPr>
              <a:t>г.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(вкл. „великденски“ и „коледни“ добавки) </a:t>
            </a:r>
            <a:r>
              <a:rPr lang="bg-BG" altLang="bg-BG" sz="1800" dirty="0">
                <a:latin typeface="Times New Roman" panose="02020603050405020304" pitchFamily="18" charset="0"/>
              </a:rPr>
              <a:t>–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9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007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,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2 </a:t>
            </a:r>
            <a:r>
              <a:rPr lang="bg-BG" altLang="bg-BG" sz="1800" dirty="0">
                <a:latin typeface="Times New Roman" panose="02020603050405020304" pitchFamily="18" charset="0"/>
              </a:rPr>
              <a:t>млн. лв.,  с 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0,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8 </a:t>
            </a:r>
            <a:r>
              <a:rPr lang="bg-BG" altLang="bg-BG" sz="1800" dirty="0">
                <a:latin typeface="Times New Roman" panose="02020603050405020304" pitchFamily="18" charset="0"/>
              </a:rPr>
              <a:t>на сто над планираните;</a:t>
            </a:r>
          </a:p>
          <a:p>
            <a:pPr eaLnBrk="1" hangingPunct="1">
              <a:spcBef>
                <a:spcPct val="50000"/>
              </a:spcBef>
              <a:buSzPct val="150000"/>
            </a:pPr>
            <a:r>
              <a:rPr lang="en-US" altLang="bg-BG" sz="1800" dirty="0"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latin typeface="Times New Roman" panose="02020603050405020304" pitchFamily="18" charset="0"/>
              </a:rPr>
              <a:t>Нарастване спрямо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2016 </a:t>
            </a:r>
            <a:r>
              <a:rPr lang="bg-BG" altLang="bg-BG" sz="1800" dirty="0">
                <a:latin typeface="Times New Roman" panose="02020603050405020304" pitchFamily="18" charset="0"/>
              </a:rPr>
              <a:t>г. –</a:t>
            </a:r>
            <a:r>
              <a:rPr lang="en-US" altLang="bg-BG" sz="1800" dirty="0"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latin typeface="Times New Roman" panose="02020603050405020304" pitchFamily="18" charset="0"/>
              </a:rPr>
              <a:t>3,5 на сто;</a:t>
            </a:r>
          </a:p>
          <a:p>
            <a:pPr eaLnBrk="1" hangingPunct="1">
              <a:spcBef>
                <a:spcPct val="50000"/>
              </a:spcBef>
              <a:buSzPct val="150000"/>
            </a:pPr>
            <a:endParaRPr lang="en-GB" altLang="bg-BG" sz="1800" dirty="0">
              <a:latin typeface="Times New Roman" panose="02020603050405020304" pitchFamily="18" charset="0"/>
            </a:endParaRPr>
          </a:p>
        </p:txBody>
      </p:sp>
      <p:pic>
        <p:nvPicPr>
          <p:cNvPr id="1639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1295400"/>
            <a:ext cx="633412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44613"/>
            <a:ext cx="6324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9DEE6-6F34-466C-9384-C9789CD1E5A3}" type="slidenum">
              <a:rPr lang="bg-BG" altLang="bg-BG"/>
              <a:pPr>
                <a:defRPr/>
              </a:pPr>
              <a:t>11</a:t>
            </a:fld>
            <a:endParaRPr lang="bg-BG" altLang="bg-BG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Разходи за краткосрочни обезщетения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201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7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г.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20040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2305050" y="1276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sp>
        <p:nvSpPr>
          <p:cNvPr id="17415" name="Rectangle 15"/>
          <p:cNvSpPr>
            <a:spLocks noChangeArrowheads="1"/>
          </p:cNvSpPr>
          <p:nvPr/>
        </p:nvSpPr>
        <p:spPr bwMode="auto">
          <a:xfrm>
            <a:off x="593725" y="6016625"/>
            <a:ext cx="72548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1800" b="1" dirty="0">
                <a:latin typeface="Times New Roman" panose="02020603050405020304" pitchFamily="18" charset="0"/>
              </a:rPr>
              <a:t>Отчетените разходи са </a:t>
            </a:r>
            <a:r>
              <a:rPr lang="ru-RU" altLang="bg-BG" sz="1800" b="1" dirty="0">
                <a:latin typeface="Times New Roman" panose="02020603050405020304" pitchFamily="18" charset="0"/>
              </a:rPr>
              <a:t>1 </a:t>
            </a:r>
            <a:r>
              <a:rPr lang="ru-RU" altLang="bg-BG" sz="1800" b="1" dirty="0" smtClean="0">
                <a:latin typeface="Times New Roman" panose="02020603050405020304" pitchFamily="18" charset="0"/>
              </a:rPr>
              <a:t>473,9</a:t>
            </a:r>
            <a:r>
              <a:rPr lang="bg-BG" altLang="bg-BG" sz="1800" b="1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1800" b="1" dirty="0">
                <a:latin typeface="Times New Roman" panose="02020603050405020304" pitchFamily="18" charset="0"/>
              </a:rPr>
              <a:t>млн. лв., като са изразходвани със </a:t>
            </a:r>
            <a:br>
              <a:rPr lang="bg-BG" altLang="bg-BG" sz="1800" b="1" dirty="0">
                <a:latin typeface="Times New Roman" panose="02020603050405020304" pitchFamily="18" charset="0"/>
              </a:rPr>
            </a:br>
            <a:r>
              <a:rPr lang="en-US" altLang="bg-BG" sz="1800" b="1" dirty="0" smtClean="0">
                <a:latin typeface="Times New Roman" panose="02020603050405020304" pitchFamily="18" charset="0"/>
              </a:rPr>
              <a:t>1</a:t>
            </a:r>
            <a:r>
              <a:rPr lang="bg-BG" altLang="bg-BG" sz="1800" b="1" dirty="0" smtClean="0">
                <a:latin typeface="Times New Roman" panose="02020603050405020304" pitchFamily="18" charset="0"/>
              </a:rPr>
              <a:t>25,</a:t>
            </a:r>
            <a:r>
              <a:rPr lang="en-US" altLang="bg-BG" sz="1800" b="1" dirty="0">
                <a:latin typeface="Times New Roman" panose="02020603050405020304" pitchFamily="18" charset="0"/>
              </a:rPr>
              <a:t>5</a:t>
            </a:r>
            <a:r>
              <a:rPr lang="bg-BG" altLang="bg-BG" sz="1800" b="1" dirty="0">
                <a:latin typeface="Times New Roman" panose="02020603050405020304" pitchFamily="18" charset="0"/>
              </a:rPr>
              <a:t> млн. лв. </a:t>
            </a:r>
            <a:r>
              <a:rPr lang="ru-RU" altLang="bg-BG" sz="1800" b="1" dirty="0">
                <a:latin typeface="Times New Roman" panose="02020603050405020304" pitchFamily="18" charset="0"/>
              </a:rPr>
              <a:t>(</a:t>
            </a:r>
            <a:r>
              <a:rPr lang="bg-BG" altLang="bg-BG" sz="1800" b="1" dirty="0">
                <a:latin typeface="Times New Roman" panose="02020603050405020304" pitchFamily="18" charset="0"/>
              </a:rPr>
              <a:t>с </a:t>
            </a:r>
            <a:r>
              <a:rPr lang="bg-BG" altLang="bg-BG" sz="1800" b="1" dirty="0" smtClean="0">
                <a:latin typeface="Times New Roman" panose="02020603050405020304" pitchFamily="18" charset="0"/>
              </a:rPr>
              <a:t>9,3 </a:t>
            </a:r>
            <a:r>
              <a:rPr lang="bg-BG" altLang="bg-BG" sz="1800" b="1" dirty="0">
                <a:latin typeface="Times New Roman" panose="02020603050405020304" pitchFamily="18" charset="0"/>
              </a:rPr>
              <a:t>на сто</a:t>
            </a:r>
            <a:r>
              <a:rPr lang="ru-RU" altLang="bg-BG" sz="1800" b="1" dirty="0">
                <a:latin typeface="Times New Roman" panose="02020603050405020304" pitchFamily="18" charset="0"/>
              </a:rPr>
              <a:t>)</a:t>
            </a:r>
            <a:r>
              <a:rPr lang="bg-BG" altLang="bg-BG" sz="1800" b="1" dirty="0">
                <a:latin typeface="Times New Roman" panose="02020603050405020304" pitchFamily="18" charset="0"/>
              </a:rPr>
              <a:t> повече от плана. </a:t>
            </a:r>
          </a:p>
        </p:txBody>
      </p:sp>
      <p:pic>
        <p:nvPicPr>
          <p:cNvPr id="17416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67" y="1143000"/>
            <a:ext cx="7848600" cy="460127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0380FD-2BCF-471E-8523-43C5D3C898F8}" type="slidenum">
              <a:rPr lang="bg-BG" altLang="bg-BG"/>
              <a:pPr>
                <a:defRPr/>
              </a:pPr>
              <a:t>12</a:t>
            </a:fld>
            <a:endParaRPr lang="bg-BG" altLang="bg-BG" dirty="0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696200" cy="9906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Разходи за службите по социално осигуряване 2017 г.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377825" y="56388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 algn="just" eaLnBrk="1" hangingPunct="1">
              <a:buClr>
                <a:schemeClr val="hlink"/>
              </a:buClr>
              <a:buFontTx/>
              <a:buNone/>
              <a:defRPr/>
            </a:pPr>
            <a:r>
              <a:rPr lang="bg-BG" altLang="bg-BG" sz="2000" b="1" dirty="0" smtClean="0">
                <a:latin typeface="Times New Roman" panose="02020603050405020304" pitchFamily="18" charset="0"/>
              </a:rPr>
              <a:t>Разходите за службите по социално осигуряване за 2017 г. по отчет са в размер</a:t>
            </a:r>
            <a:r>
              <a:rPr lang="bg-BG" altLang="bg-BG" sz="20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2000" b="1" dirty="0" smtClean="0">
                <a:latin typeface="Times New Roman" panose="02020603050405020304" pitchFamily="18" charset="0"/>
              </a:rPr>
              <a:t>на</a:t>
            </a:r>
            <a:r>
              <a:rPr lang="bg-BG" altLang="bg-BG" sz="20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2000" b="1" dirty="0" smtClean="0">
                <a:latin typeface="Times New Roman" panose="02020603050405020304" pitchFamily="18" charset="0"/>
              </a:rPr>
              <a:t>75,9 млн. лв., представляват 0,7% от общите разходи на ДОО и е </a:t>
            </a:r>
            <a:r>
              <a:rPr lang="en-AU" altLang="bg-BG" sz="2000" b="1" dirty="0" err="1" smtClean="0">
                <a:latin typeface="Times New Roman" panose="02020603050405020304" pitchFamily="18" charset="0"/>
              </a:rPr>
              <a:t>реализирана</a:t>
            </a:r>
            <a:r>
              <a:rPr lang="en-AU" altLang="bg-BG" sz="2000" b="1" dirty="0" smtClean="0"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latin typeface="Times New Roman" panose="02020603050405020304" pitchFamily="18" charset="0"/>
              </a:rPr>
              <a:t>икономия</a:t>
            </a:r>
            <a:r>
              <a:rPr lang="en-AU" altLang="bg-BG" sz="2000" b="1" dirty="0" smtClean="0"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latin typeface="Times New Roman" panose="02020603050405020304" pitchFamily="18" charset="0"/>
              </a:rPr>
              <a:t>от</a:t>
            </a:r>
            <a:r>
              <a:rPr lang="en-AU" altLang="bg-BG" sz="2000" b="1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2000" b="1" dirty="0" smtClean="0">
                <a:latin typeface="Times New Roman" panose="02020603050405020304" pitchFamily="18" charset="0"/>
              </a:rPr>
              <a:t>7,3%.</a:t>
            </a:r>
          </a:p>
        </p:txBody>
      </p:sp>
      <p:pic>
        <p:nvPicPr>
          <p:cNvPr id="18437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639" y="964092"/>
            <a:ext cx="7025971" cy="461866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EA473-CDB6-42D3-997D-5EB873303F06}" type="slidenum">
              <a:rPr lang="bg-BG" altLang="bg-BG"/>
              <a:pPr>
                <a:defRPr/>
              </a:pPr>
              <a:t>13</a:t>
            </a:fld>
            <a:endParaRPr lang="bg-BG" altLang="bg-BG"/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914400" y="0"/>
            <a:ext cx="7010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Получени трансфери от ДБ </a:t>
            </a:r>
          </a:p>
          <a:p>
            <a:pPr algn="ctr" eaLnBrk="1" hangingPunct="1">
              <a:defRPr/>
            </a:pPr>
            <a:r>
              <a:rPr lang="bg-BG" altLang="bg-BG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bg-BG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за </a:t>
            </a:r>
            <a:r>
              <a:rPr lang="bg-BG" altLang="bg-BG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2017 </a:t>
            </a:r>
            <a:r>
              <a:rPr lang="bg-BG" altLang="bg-BG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г.</a:t>
            </a:r>
            <a:endParaRPr lang="en-GB" altLang="bg-BG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9460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09576"/>
            <a:ext cx="8020103" cy="513355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7724-BC7D-4BEA-8A1D-3902E308A4EF}" type="slidenum">
              <a:rPr lang="bg-BG" altLang="bg-BG"/>
              <a:pPr>
                <a:defRPr/>
              </a:pPr>
              <a:t>14</a:t>
            </a:fld>
            <a:endParaRPr lang="bg-BG" altLang="bg-BG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162800" cy="6858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Предоставени трансфери от ДОО за 2017 г.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endParaRPr lang="bg-BG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20484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830" y="1289118"/>
            <a:ext cx="8358340" cy="495928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E4426-97E2-4E2D-9492-C78858674BEF}" type="slidenum">
              <a:rPr lang="bg-BG" altLang="bg-BG"/>
              <a:pPr>
                <a:defRPr/>
              </a:pPr>
              <a:t>15</a:t>
            </a:fld>
            <a:endParaRPr lang="bg-BG" altLang="bg-BG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676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Изпълнение на бюджета на ДОО по фондове 2017 г.</a:t>
            </a:r>
          </a:p>
        </p:txBody>
      </p:sp>
      <p:pic>
        <p:nvPicPr>
          <p:cNvPr id="21508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1474818"/>
            <a:ext cx="7943776" cy="477358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98BE0D-0615-44F6-B6C4-E1DDBFCB32DD}" type="slidenum">
              <a:rPr lang="bg-BG" altLang="bg-BG"/>
              <a:pPr>
                <a:defRPr/>
              </a:pPr>
              <a:t>16</a:t>
            </a:fld>
            <a:endParaRPr lang="bg-BG" altLang="bg-BG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676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Финансово състояние на Учителския пенсионен фонд (</a:t>
            </a:r>
            <a:r>
              <a:rPr lang="bg-BG" altLang="bg-BG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УчПФ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) за 201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7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</a:p>
        </p:txBody>
      </p:sp>
      <p:pic>
        <p:nvPicPr>
          <p:cNvPr id="22532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104900" y="5284788"/>
            <a:ext cx="69342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 dirty="0">
                <a:latin typeface="Times New Roman" panose="02020603050405020304" pitchFamily="18" charset="0"/>
              </a:rPr>
              <a:t> Брой пенсии изплащани от </a:t>
            </a:r>
            <a:r>
              <a:rPr lang="bg-BG" altLang="bg-BG" sz="1800" dirty="0" err="1">
                <a:latin typeface="Times New Roman" panose="02020603050405020304" pitchFamily="18" charset="0"/>
              </a:rPr>
              <a:t>УчПФ</a:t>
            </a:r>
            <a:r>
              <a:rPr lang="bg-BG" altLang="bg-BG" sz="1800" dirty="0">
                <a:latin typeface="Times New Roman" panose="02020603050405020304" pitchFamily="18" charset="0"/>
              </a:rPr>
              <a:t> – </a:t>
            </a:r>
            <a:r>
              <a:rPr lang="en-US" altLang="bg-BG" sz="1800" dirty="0">
                <a:latin typeface="Times New Roman" panose="02020603050405020304" pitchFamily="18" charset="0"/>
              </a:rPr>
              <a:t>2 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220</a:t>
            </a:r>
            <a:endParaRPr lang="bg-BG" altLang="bg-BG" sz="1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 dirty="0">
                <a:latin typeface="Times New Roman" panose="02020603050405020304" pitchFamily="18" charset="0"/>
              </a:rPr>
              <a:t> Брой добавки изплащани от </a:t>
            </a:r>
            <a:r>
              <a:rPr lang="bg-BG" altLang="bg-BG" sz="1800" dirty="0" err="1">
                <a:latin typeface="Times New Roman" panose="02020603050405020304" pitchFamily="18" charset="0"/>
              </a:rPr>
              <a:t>УчПФ</a:t>
            </a:r>
            <a:r>
              <a:rPr lang="bg-BG" altLang="bg-BG" sz="1800" dirty="0">
                <a:latin typeface="Times New Roman" panose="02020603050405020304" pitchFamily="18" charset="0"/>
              </a:rPr>
              <a:t> –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2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5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 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109</a:t>
            </a:r>
            <a:endParaRPr lang="bg-BG" altLang="bg-BG" sz="1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 dirty="0">
                <a:latin typeface="Times New Roman" panose="02020603050405020304" pitchFamily="18" charset="0"/>
              </a:rPr>
              <a:t> Финансови активи на </a:t>
            </a:r>
            <a:r>
              <a:rPr lang="bg-BG" altLang="bg-BG" sz="1800" dirty="0" err="1">
                <a:latin typeface="Times New Roman" panose="02020603050405020304" pitchFamily="18" charset="0"/>
              </a:rPr>
              <a:t>УчПФ</a:t>
            </a:r>
            <a:r>
              <a:rPr lang="bg-BG" altLang="bg-BG" sz="1800" dirty="0">
                <a:latin typeface="Times New Roman" panose="02020603050405020304" pitchFamily="18" charset="0"/>
              </a:rPr>
              <a:t> към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31.12.201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7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latin typeface="Times New Roman" panose="02020603050405020304" pitchFamily="18" charset="0"/>
              </a:rPr>
              <a:t>г. –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4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81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,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4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latin typeface="Times New Roman" panose="02020603050405020304" pitchFamily="18" charset="0"/>
              </a:rPr>
              <a:t>млн. лв.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34" y="1310457"/>
            <a:ext cx="6968332" cy="379494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D4D08-7E63-43DC-9491-259D8340A541}" type="slidenum">
              <a:rPr lang="bg-BG" altLang="bg-BG"/>
              <a:pPr>
                <a:defRPr/>
              </a:pPr>
              <a:t>17</a:t>
            </a:fld>
            <a:endParaRPr lang="bg-BG" altLang="bg-BG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676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Финансово състояние на фонд “Гарантирани вземания на работниците и служителите” за 201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7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</a:p>
        </p:txBody>
      </p:sp>
      <p:pic>
        <p:nvPicPr>
          <p:cNvPr id="23556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914400" y="5545138"/>
            <a:ext cx="7543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Tx/>
              <a:buNone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27113" y="5202840"/>
            <a:ext cx="735488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285750" indent="-285750" algn="just" eaLnBrk="1" hangingPunct="1">
              <a:spcBef>
                <a:spcPts val="0"/>
              </a:spcBef>
              <a:buSzPct val="150000"/>
              <a:defRPr/>
            </a:pPr>
            <a:r>
              <a:rPr lang="bg-BG" altLang="bg-BG" sz="1700" dirty="0" smtClean="0">
                <a:latin typeface="Times New Roman" panose="02020603050405020304" pitchFamily="18" charset="0"/>
              </a:rPr>
              <a:t>Отчетените приходи са </a:t>
            </a:r>
            <a:r>
              <a:rPr lang="en-US" altLang="bg-BG" sz="1700" b="1" dirty="0" smtClean="0">
                <a:latin typeface="Times New Roman" panose="02020603050405020304" pitchFamily="18" charset="0"/>
              </a:rPr>
              <a:t>8 281,3</a:t>
            </a:r>
            <a:r>
              <a:rPr lang="bg-BG" sz="1700" b="1" dirty="0" smtClean="0">
                <a:latin typeface="Times New Roman" panose="02020603050405020304" pitchFamily="18" charset="0"/>
              </a:rPr>
              <a:t> хил. лв.</a:t>
            </a:r>
            <a:r>
              <a:rPr lang="bg-BG" sz="1700" dirty="0" smtClean="0">
                <a:latin typeface="Times New Roman" panose="02020603050405020304" pitchFamily="18" charset="0"/>
              </a:rPr>
              <a:t>, при планирани </a:t>
            </a:r>
            <a:r>
              <a:rPr lang="en-US" sz="1700" dirty="0" smtClean="0">
                <a:latin typeface="Times New Roman" panose="02020603050405020304" pitchFamily="18" charset="0"/>
              </a:rPr>
              <a:t>8</a:t>
            </a:r>
            <a:r>
              <a:rPr lang="bg-BG" sz="1700" dirty="0" smtClean="0">
                <a:latin typeface="Times New Roman" panose="02020603050405020304" pitchFamily="18" charset="0"/>
              </a:rPr>
              <a:t> 000,0 хил. лв. </a:t>
            </a:r>
          </a:p>
          <a:p>
            <a:pPr marL="285750" indent="-285750" algn="just" eaLnBrk="1" hangingPunct="1">
              <a:spcBef>
                <a:spcPts val="300"/>
              </a:spcBef>
              <a:buSzPct val="150000"/>
              <a:defRPr/>
            </a:pPr>
            <a:r>
              <a:rPr lang="bg-BG" altLang="bg-BG" sz="1700" dirty="0" smtClean="0">
                <a:latin typeface="Times New Roman" panose="02020603050405020304" pitchFamily="18" charset="0"/>
              </a:rPr>
              <a:t>Отчетените разходи са </a:t>
            </a:r>
            <a:r>
              <a:rPr lang="bg-BG" sz="1700" b="1" dirty="0" smtClean="0">
                <a:latin typeface="Times New Roman" panose="02020603050405020304" pitchFamily="18" charset="0"/>
              </a:rPr>
              <a:t> </a:t>
            </a:r>
            <a:r>
              <a:rPr lang="en-US" sz="1700" b="1" dirty="0" smtClean="0">
                <a:latin typeface="Times New Roman" panose="02020603050405020304" pitchFamily="18" charset="0"/>
              </a:rPr>
              <a:t>408</a:t>
            </a:r>
            <a:r>
              <a:rPr lang="bg-BG" sz="1700" b="1" dirty="0" smtClean="0">
                <a:latin typeface="Times New Roman" panose="02020603050405020304" pitchFamily="18" charset="0"/>
              </a:rPr>
              <a:t>,</a:t>
            </a:r>
            <a:r>
              <a:rPr lang="en-US" sz="1700" b="1" dirty="0" smtClean="0">
                <a:latin typeface="Times New Roman" panose="02020603050405020304" pitchFamily="18" charset="0"/>
              </a:rPr>
              <a:t>0</a:t>
            </a:r>
            <a:r>
              <a:rPr lang="bg-BG" sz="1700" b="1" dirty="0" smtClean="0">
                <a:latin typeface="Times New Roman" panose="02020603050405020304" pitchFamily="18" charset="0"/>
              </a:rPr>
              <a:t> хил. лв.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, с </a:t>
            </a:r>
            <a:r>
              <a:rPr lang="en-US" altLang="bg-BG" sz="1700" dirty="0" smtClean="0">
                <a:latin typeface="Times New Roman" panose="02020603050405020304" pitchFamily="18" charset="0"/>
              </a:rPr>
              <a:t>1 425,7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 хил. лв. </a:t>
            </a:r>
            <a:r>
              <a:rPr lang="ru-RU" altLang="bg-BG" sz="1700" dirty="0" smtClean="0">
                <a:latin typeface="Times New Roman" panose="02020603050405020304" pitchFamily="18" charset="0"/>
              </a:rPr>
              <a:t>(</a:t>
            </a:r>
            <a:r>
              <a:rPr lang="en-US" altLang="bg-BG" sz="1700" dirty="0" smtClean="0">
                <a:latin typeface="Times New Roman" panose="02020603050405020304" pitchFamily="18" charset="0"/>
              </a:rPr>
              <a:t>77,7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 на сто</a:t>
            </a:r>
            <a:r>
              <a:rPr lang="ru-RU" altLang="bg-BG" sz="1700" dirty="0" smtClean="0">
                <a:latin typeface="Times New Roman" panose="02020603050405020304" pitchFamily="18" charset="0"/>
              </a:rPr>
              <a:t>)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 по</a:t>
            </a:r>
            <a:r>
              <a:rPr lang="en-US" altLang="bg-BG" sz="1700" dirty="0" smtClean="0">
                <a:latin typeface="Times New Roman" panose="02020603050405020304" pitchFamily="18" charset="0"/>
              </a:rPr>
              <a:t>-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малко от планираните.</a:t>
            </a:r>
          </a:p>
          <a:p>
            <a:pPr marL="285750" indent="-285750" algn="just" eaLnBrk="1" hangingPunct="1">
              <a:spcBef>
                <a:spcPts val="300"/>
              </a:spcBef>
              <a:buSzPct val="150000"/>
              <a:defRPr/>
            </a:pPr>
            <a:r>
              <a:rPr lang="bg-BG" altLang="bg-BG" sz="1700" dirty="0" smtClean="0">
                <a:latin typeface="Times New Roman" panose="02020603050405020304" pitchFamily="18" charset="0"/>
              </a:rPr>
              <a:t>Отчетеният </a:t>
            </a:r>
            <a:r>
              <a:rPr lang="bg-BG" altLang="bg-BG" sz="1700" dirty="0">
                <a:latin typeface="Times New Roman" panose="02020603050405020304" pitchFamily="18" charset="0"/>
              </a:rPr>
              <a:t>излишък</a:t>
            </a:r>
            <a:r>
              <a:rPr lang="bg-BG" sz="1700" dirty="0">
                <a:latin typeface="Times New Roman" panose="02020603050405020304" pitchFamily="18" charset="0"/>
              </a:rPr>
              <a:t> в края на годината е </a:t>
            </a:r>
            <a:r>
              <a:rPr lang="bg-BG" sz="1700" b="1" dirty="0">
                <a:latin typeface="Times New Roman" panose="02020603050405020304" pitchFamily="18" charset="0"/>
              </a:rPr>
              <a:t>7 </a:t>
            </a:r>
            <a:r>
              <a:rPr lang="bg-BG" sz="1700" b="1" dirty="0" smtClean="0">
                <a:latin typeface="Times New Roman" panose="02020603050405020304" pitchFamily="18" charset="0"/>
              </a:rPr>
              <a:t>873,3 </a:t>
            </a:r>
            <a:r>
              <a:rPr lang="bg-BG" sz="1700" b="1" dirty="0">
                <a:latin typeface="Times New Roman" panose="02020603050405020304" pitchFamily="18" charset="0"/>
              </a:rPr>
              <a:t>хил. лв.</a:t>
            </a:r>
            <a:r>
              <a:rPr lang="bg-BG" sz="1700" dirty="0">
                <a:latin typeface="Times New Roman" panose="02020603050405020304" pitchFamily="18" charset="0"/>
              </a:rPr>
              <a:t>, </a:t>
            </a:r>
            <a:r>
              <a:rPr lang="bg-BG" sz="1700" dirty="0" smtClean="0">
                <a:latin typeface="Times New Roman" panose="02020603050405020304" pitchFamily="18" charset="0"/>
              </a:rPr>
              <a:t>със                    1 707,0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1700" dirty="0">
                <a:latin typeface="Times New Roman" panose="02020603050405020304" pitchFamily="18" charset="0"/>
              </a:rPr>
              <a:t>хил. лв. 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(27,7</a:t>
            </a:r>
            <a:r>
              <a:rPr lang="bg-BG" sz="1700" dirty="0" smtClean="0">
                <a:latin typeface="Times New Roman" panose="02020603050405020304" pitchFamily="18" charset="0"/>
              </a:rPr>
              <a:t> </a:t>
            </a:r>
            <a:r>
              <a:rPr lang="bg-BG" sz="1700" dirty="0">
                <a:latin typeface="Times New Roman" panose="02020603050405020304" pitchFamily="18" charset="0"/>
              </a:rPr>
              <a:t>на </a:t>
            </a:r>
            <a:r>
              <a:rPr lang="bg-BG" sz="1700" dirty="0" smtClean="0">
                <a:latin typeface="Times New Roman" panose="02020603050405020304" pitchFamily="18" charset="0"/>
              </a:rPr>
              <a:t>сто</a:t>
            </a:r>
            <a:r>
              <a:rPr lang="bg-BG" sz="1700" dirty="0">
                <a:latin typeface="Times New Roman" panose="02020603050405020304" pitchFamily="18" charset="0"/>
              </a:rPr>
              <a:t>)</a:t>
            </a:r>
            <a:r>
              <a:rPr lang="en-US" sz="1700" dirty="0" smtClean="0">
                <a:latin typeface="Times New Roman" panose="02020603050405020304" pitchFamily="18" charset="0"/>
              </a:rPr>
              <a:t> </a:t>
            </a:r>
            <a:r>
              <a:rPr lang="bg-BG" sz="1700" dirty="0" smtClean="0">
                <a:latin typeface="Times New Roman" panose="02020603050405020304" pitchFamily="18" charset="0"/>
              </a:rPr>
              <a:t>повече от </a:t>
            </a:r>
            <a:r>
              <a:rPr lang="bg-BG" sz="1700" dirty="0">
                <a:latin typeface="Times New Roman" panose="02020603050405020304" pitchFamily="18" charset="0"/>
              </a:rPr>
              <a:t>планирания</a:t>
            </a:r>
            <a:r>
              <a:rPr lang="bg-BG" sz="1700" dirty="0" smtClean="0">
                <a:latin typeface="Times New Roman" panose="02020603050405020304" pitchFamily="18" charset="0"/>
              </a:rPr>
              <a:t>.</a:t>
            </a:r>
            <a:endParaRPr lang="bg-BG" altLang="bg-BG" sz="1700" dirty="0" smtClean="0">
              <a:latin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309839"/>
            <a:ext cx="6584251" cy="385910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55F24-B3E2-4032-A030-B25CE7002859}" type="slidenum">
              <a:rPr lang="bg-BG" altLang="bg-BG"/>
              <a:pPr>
                <a:defRPr/>
              </a:pPr>
              <a:t>18</a:t>
            </a:fld>
            <a:endParaRPr lang="bg-BG" altLang="bg-BG"/>
          </a:p>
        </p:txBody>
      </p:sp>
      <p:sp>
        <p:nvSpPr>
          <p:cNvPr id="2457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97AEA93-4484-44E9-982E-7D3578B5F987}" type="slidenum">
              <a:rPr lang="en-US" altLang="bg-BG" sz="1200"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bg-BG" sz="1200">
              <a:cs typeface="Arial" panose="020B0604020202020204" pitchFamily="34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23622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3600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Благодаря за вниманието!</a:t>
            </a:r>
            <a:endParaRPr lang="en-GB" altLang="bg-BG" sz="3600" i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24581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4876800" y="4876800"/>
            <a:ext cx="24302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bg-BG" alt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ИВАЙЛО ИВАНОВ</a:t>
            </a:r>
            <a:endParaRPr lang="bg-BG" alt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bg-BG" alt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УПРАВИТЕЛ</a:t>
            </a:r>
            <a:endParaRPr lang="bg-BG" altLang="bg-BG" sz="2000" b="1" i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DC3ED-642F-4FC5-A39C-297CCF0764C2}" type="slidenum">
              <a:rPr lang="bg-BG" altLang="bg-BG"/>
              <a:pPr>
                <a:defRPr/>
              </a:pPr>
              <a:t>2</a:t>
            </a:fld>
            <a:endParaRPr lang="bg-BG" altLang="bg-BG" dirty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086600" cy="9906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Политики, реализирани с КБДОО 20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7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г. - приходи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305800" cy="5029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2B88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SzPct val="130000"/>
              <a:buFontTx/>
              <a:buNone/>
              <a:defRPr/>
            </a:pPr>
            <a:endParaRPr lang="ru-RU" alt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 се р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азмерът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осигурителната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вноска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Пенсии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един процентен пункт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,8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родените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преди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януари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1960 г.,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съотношение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10,46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сметка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8,34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сметка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1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,8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родени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</a:t>
            </a:r>
            <a:r>
              <a:rPr lang="en-A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декември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1959 г.,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съответно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съотношение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7,66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6,14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en-A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Запазиха</a:t>
            </a:r>
            <a:r>
              <a:rPr lang="en-A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размерите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съотношенията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осигурителните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вноски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</a:t>
            </a:r>
            <a:r>
              <a:rPr lang="en-A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Общо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заболяване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майчинство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и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нивата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A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Запазиха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размерите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диференцираните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осигурителни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вноски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злополука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болест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0,4 и 1,1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според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степента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икономическата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изцяло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сметка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осигурителя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диференцираният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минимален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месечен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осигурителния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самоосигуряващите</a:t>
            </a: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съобразно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облагаемия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г.,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съответно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лв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5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лв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5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лв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лв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скала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чл.9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ЗБДОО </a:t>
            </a:r>
            <a:r>
              <a:rPr lang="en-GB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 се максималният месечен </a:t>
            </a:r>
            <a:r>
              <a:rPr lang="bg-BG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осигурителен доход </a:t>
            </a:r>
            <a:r>
              <a:rPr lang="bg-BG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всички осигурени </a:t>
            </a:r>
            <a:r>
              <a:rPr lang="bg-BG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</a:t>
            </a:r>
            <a:r>
              <a:rPr lang="bg-BG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2600 лв</a:t>
            </a:r>
            <a:r>
              <a:rPr lang="bg-BG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bg-BG" alt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bg-BG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</a:t>
            </a:r>
            <a:r>
              <a:rPr lang="ru-RU" alt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минималният осигурителен доход за регистрираните земеделски стопани и тютюнопроизводители на 300 лв.</a:t>
            </a:r>
          </a:p>
          <a:p>
            <a:pPr algn="just" eaLnBrk="1" hangingPunct="1">
              <a:lnSpc>
                <a:spcPct val="80000"/>
              </a:lnSpc>
              <a:buSzPct val="130000"/>
              <a:buFontTx/>
              <a:buNone/>
              <a:defRPr/>
            </a:pPr>
            <a:endParaRPr lang="ru-RU" altLang="bg-BG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7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CE20A-3908-4F4B-BC49-41D8D00F5252}" type="slidenum">
              <a:rPr lang="bg-BG" altLang="bg-BG"/>
              <a:pPr>
                <a:defRPr/>
              </a:pPr>
              <a:t>3</a:t>
            </a:fld>
            <a:endParaRPr lang="bg-BG" altLang="bg-BG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Политики, реализирани чрез КБДОО 2017 г. - разходи</a:t>
            </a:r>
            <a:endParaRPr lang="en-US" altLang="bg-BG" sz="32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924800" cy="556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92B88C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SzPct val="130000"/>
              <a:buFont typeface="Wingdings" panose="05000000000000000000" pitchFamily="2" charset="2"/>
              <a:buNone/>
            </a:pPr>
            <a:r>
              <a:rPr lang="bg-BG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Пенсии</a:t>
            </a:r>
          </a:p>
          <a:p>
            <a:pPr eaLnBrk="1" hangingPunct="1">
              <a:lnSpc>
                <a:spcPct val="80000"/>
              </a:lnSpc>
              <a:buSzPct val="130000"/>
              <a:buFont typeface="Wingdings" panose="05000000000000000000" pitchFamily="2" charset="2"/>
              <a:buNone/>
            </a:pPr>
            <a:endParaRPr lang="bg-BG" altLang="bg-BG" sz="11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SzPct val="130000"/>
            </a:pPr>
            <a:r>
              <a:rPr lang="ru-RU" altLang="bg-BG" sz="1800" dirty="0">
                <a:effectLst/>
                <a:latin typeface="Times New Roman" panose="02020603050405020304" pitchFamily="18" charset="0"/>
              </a:rPr>
              <a:t>Необходимата възраст за придобиване право на пенсия за ОСВ по чл. 68, ал.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1 от КСО се увеличи 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с 2 месеца спрямо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201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6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г.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–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6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4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години за мъжете и 6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1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години за жените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.</a:t>
            </a:r>
            <a:endParaRPr lang="bg-BG" altLang="bg-BG" sz="1800" dirty="0">
              <a:effectLst/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SzPct val="130000"/>
            </a:pPr>
            <a:r>
              <a:rPr lang="bg-BG" altLang="bg-BG" sz="1800" dirty="0">
                <a:effectLst/>
                <a:latin typeface="Times New Roman" panose="02020603050405020304" pitchFamily="18" charset="0"/>
              </a:rPr>
              <a:t>Н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еобходимият осигурителен стаж за придобиване право на пенсия за ОСВ по чл. 68, ал.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2 от КСО се 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увеличи с 2 месеца –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38 години и 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4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месеца за мъжете и 35 години и 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4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месеца за жените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.</a:t>
            </a:r>
            <a:endParaRPr lang="ru-RU" altLang="bg-BG" sz="1800" dirty="0">
              <a:effectLst/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SzPct val="130000"/>
            </a:pPr>
            <a:r>
              <a:rPr lang="ru-RU" altLang="bg-BG" sz="1800" dirty="0">
                <a:effectLst/>
                <a:latin typeface="Times New Roman" panose="02020603050405020304" pitchFamily="18" charset="0"/>
              </a:rPr>
              <a:t>Необходимата възраст за придобиване право на пенсия за ОСВ при непълен стаж  по чл. 68, ал.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3 се увеличи с 2 месеца 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–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6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6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години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и за двата пола.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SzPct val="130000"/>
            </a:pPr>
            <a:r>
              <a:rPr lang="ru-RU" altLang="bg-BG" sz="1800" dirty="0">
                <a:effectLst/>
                <a:latin typeface="Times New Roman" panose="02020603050405020304" pitchFamily="18" charset="0"/>
              </a:rPr>
              <a:t>Необходимата възраст за придобиване право на пенсия за ОСВ 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по чл. 69 от КСО 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се увеличи с 2 месеца 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– 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5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3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години.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SzPct val="130000"/>
            </a:pPr>
            <a:r>
              <a:rPr lang="bg-BG" altLang="bg-BG" sz="1800" dirty="0">
                <a:effectLst/>
                <a:latin typeface="Times New Roman" panose="02020603050405020304" pitchFamily="18" charset="0"/>
              </a:rPr>
              <a:t>Процентът за всяка година осигурителен стаж в пенсионната формула се увеличи от 1,1 на 1,126 или с 2,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36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 на сто  – за </a:t>
            </a:r>
            <a:r>
              <a:rPr lang="bg-BG" altLang="bg-BG" sz="1800" dirty="0" err="1">
                <a:effectLst/>
                <a:latin typeface="Times New Roman" panose="02020603050405020304" pitchFamily="18" charset="0"/>
              </a:rPr>
              <a:t>новоотпуснатите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 пенсии от 1 януари и за пенсиите за трудова дейност, отпуснати до 31 декември на предходната година от 1 юли.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SzPct val="130000"/>
            </a:pPr>
            <a:r>
              <a:rPr lang="ru-RU" altLang="bg-BG" sz="1800" dirty="0">
                <a:effectLst/>
                <a:latin typeface="Times New Roman" panose="02020603050405020304" pitchFamily="18" charset="0"/>
              </a:rPr>
              <a:t>Минималният размер на пенсията за осигурителен стаж и възраст се увеличи от 1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61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,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38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 лв.на 1</a:t>
            </a:r>
            <a:r>
              <a:rPr lang="en-US" altLang="bg-BG" sz="1800" dirty="0">
                <a:effectLst/>
                <a:latin typeface="Times New Roman" panose="02020603050405020304" pitchFamily="18" charset="0"/>
              </a:rPr>
              <a:t>80</a:t>
            </a:r>
            <a:r>
              <a:rPr lang="ru-RU" altLang="bg-BG" sz="1800" dirty="0">
                <a:effectLst/>
                <a:latin typeface="Times New Roman" panose="02020603050405020304" pitchFamily="18" charset="0"/>
              </a:rPr>
              <a:t>,00 лв. от 1 юли</a:t>
            </a:r>
            <a:r>
              <a:rPr lang="bg-BG" altLang="bg-BG" sz="1800" dirty="0">
                <a:effectLst/>
                <a:latin typeface="Times New Roman" panose="02020603050405020304" pitchFamily="18" charset="0"/>
              </a:rPr>
              <a:t> и на 200,00 лв. от 1 октомври.</a:t>
            </a:r>
            <a:endParaRPr lang="ru-RU" altLang="bg-BG" sz="1800" dirty="0">
              <a:effectLst/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ru-RU" altLang="bg-BG" sz="1800" dirty="0">
                <a:effectLst/>
                <a:latin typeface="Times New Roman" panose="02020603050405020304" pitchFamily="18" charset="0"/>
              </a:rPr>
              <a:t>Максималният размер на получаваните една или повече пенсии се запази на нивото от 2016 г. на 910,00 лв</a:t>
            </a:r>
            <a:r>
              <a:rPr lang="ru-RU" altLang="bg-BG" sz="1800" dirty="0" smtClean="0">
                <a:effectLst/>
                <a:latin typeface="Times New Roman" panose="02020603050405020304" pitchFamily="18" charset="0"/>
              </a:rPr>
              <a:t>.</a:t>
            </a:r>
            <a:endParaRPr lang="ru-RU" altLang="bg-BG" sz="1800" dirty="0">
              <a:effectLst/>
              <a:latin typeface="Times New Roman" panose="02020603050405020304" pitchFamily="18" charset="0"/>
            </a:endParaRPr>
          </a:p>
        </p:txBody>
      </p:sp>
      <p:pic>
        <p:nvPicPr>
          <p:cNvPr id="9221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A5C1B-0E4D-4155-83C0-9138FFE635FA}" type="slidenum">
              <a:rPr lang="bg-BG" altLang="bg-BG"/>
              <a:pPr>
                <a:defRPr/>
              </a:pPr>
              <a:t>4</a:t>
            </a:fld>
            <a:endParaRPr lang="bg-BG" altLang="bg-BG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620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Политики, реализирани чрез КБДОО 2017 г. - разходи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5800" cy="518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92B88C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SzPct val="130000"/>
              <a:buFont typeface="Wingdings" panose="05000000000000000000" pitchFamily="2" charset="2"/>
              <a:buNone/>
            </a:pP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Краткосрочни обезщетения и помощи</a:t>
            </a:r>
          </a:p>
          <a:p>
            <a:pPr eaLnBrk="1" hangingPunct="1">
              <a:lnSpc>
                <a:spcPct val="80000"/>
              </a:lnSpc>
              <a:buSzPct val="130000"/>
              <a:buFont typeface="Wingdings" panose="05000000000000000000" pitchFamily="2" charset="2"/>
              <a:buNone/>
            </a:pPr>
            <a:endParaRPr lang="bg-BG" altLang="bg-BG" sz="2000" b="1" dirty="0" smtClean="0">
              <a:effectLst/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Запазиха се нормативите на обезщетенията при временна неработоспособност и при бременност и раждане на нивата от 2016 г.;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 се нормативът на месечното обезщетение за отглеждане на малко дете на 340 лв.;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 се режимът на изплащане на паричните обезщетения за временна неработоспособност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първите три дни да са за сметка на осигурителя и от 4-тия ден на настъпване на неработоспособността от държавното обществено осигуряване;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 се размерът на обезщетението за безработица и начинът на изчислението му на база 60 на сто от осигурителния доход на лицето преди загубата на работа, при минимален дневен размер на обезщетението за безработица от 7,20 лв.;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Запазиха се осигурителните периоди, от които се изчисляват краткосрочните обезщетения за общо заболяване и трудова злополука или професионална болест – 18 месеца и 24 месеца за обезщетението за бременност и раждане и безработица;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 се размерът на еднократната помощ при смърт на осигурено лице – 540 лв. </a:t>
            </a:r>
          </a:p>
        </p:txBody>
      </p:sp>
      <p:pic>
        <p:nvPicPr>
          <p:cNvPr id="10245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737E3-27B2-456A-AB6F-330A365401DF}" type="slidenum">
              <a:rPr lang="bg-BG" altLang="bg-BG"/>
              <a:pPr>
                <a:defRPr/>
              </a:pPr>
              <a:t>5</a:t>
            </a:fld>
            <a:endParaRPr lang="bg-BG" altLang="bg-BG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4770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Консолидиран бюджет на ДОО 2017 г.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4495800"/>
            <a:ext cx="7848600" cy="2209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130000"/>
            </a:pP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Приходи –  6 023,0</a:t>
            </a:r>
            <a:r>
              <a:rPr lang="en-US" altLang="bg-BG" sz="16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млн. лв., с 371,0 млн. лв. (6,6%) повече от планираните.</a:t>
            </a:r>
          </a:p>
          <a:p>
            <a:pPr eaLnBrk="1" hangingPunct="1">
              <a:lnSpc>
                <a:spcPct val="80000"/>
              </a:lnSpc>
              <a:buSzPct val="130000"/>
            </a:pP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Разходи – 10 558,6 млн. лв., със 192,1 млн. лв. (1,9%) повече от планираните.</a:t>
            </a:r>
          </a:p>
          <a:p>
            <a:pPr eaLnBrk="1" hangingPunct="1">
              <a:lnSpc>
                <a:spcPct val="80000"/>
              </a:lnSpc>
              <a:buSzPct val="130000"/>
            </a:pP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Трансфери</a:t>
            </a:r>
            <a:r>
              <a:rPr lang="bg-BG" altLang="bg-BG" sz="1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– 4 550,1 млн.</a:t>
            </a:r>
            <a:r>
              <a:rPr lang="en-US" altLang="bg-BG" sz="16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лв., със 164,4 млн. лв. (3,5%) по-малко от планираните, от които:</a:t>
            </a:r>
          </a:p>
          <a:p>
            <a:pPr lvl="1" eaLnBrk="1" hangingPunct="1">
              <a:lnSpc>
                <a:spcPct val="80000"/>
              </a:lnSpc>
              <a:buSzPct val="130000"/>
            </a:pP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субсидия за покриване на недостига от средства – </a:t>
            </a:r>
            <a:r>
              <a:rPr lang="en-US" altLang="bg-BG" sz="1600" b="1" dirty="0" smtClean="0">
                <a:effectLst/>
                <a:latin typeface="Times New Roman" panose="02020603050405020304" pitchFamily="18" charset="0"/>
              </a:rPr>
              <a:t>4 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084,6 млн.</a:t>
            </a:r>
            <a:r>
              <a:rPr lang="en-US" altLang="bg-BG" sz="16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лв., </a:t>
            </a:r>
            <a:r>
              <a:rPr lang="en-US" altLang="bg-BG" sz="1600" b="1" dirty="0" smtClean="0">
                <a:effectLst/>
                <a:latin typeface="Times New Roman" panose="02020603050405020304" pitchFamily="18" charset="0"/>
              </a:rPr>
              <a:t/>
            </a:r>
            <a:br>
              <a:rPr lang="en-US" altLang="bg-BG" sz="1600" b="1" dirty="0" smtClean="0">
                <a:effectLst/>
                <a:latin typeface="Times New Roman" panose="02020603050405020304" pitchFamily="18" charset="0"/>
              </a:rPr>
            </a:b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с</a:t>
            </a:r>
            <a:r>
              <a:rPr lang="en-US" altLang="bg-BG" sz="16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313,9 млн. лв. (7,1%) по-малко от плана;</a:t>
            </a:r>
          </a:p>
          <a:p>
            <a:pPr lvl="1" eaLnBrk="1" hangingPunct="1">
              <a:lnSpc>
                <a:spcPct val="80000"/>
              </a:lnSpc>
              <a:buSzPct val="130000"/>
            </a:pP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Допълнителен трансфер за ЕДС към пенсиите – 10</a:t>
            </a:r>
            <a:r>
              <a:rPr lang="en-US" altLang="bg-BG" sz="1600" b="1" dirty="0" smtClean="0">
                <a:effectLst/>
                <a:latin typeface="Times New Roman" panose="02020603050405020304" pitchFamily="18" charset="0"/>
              </a:rPr>
              <a:t>0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,8 млн.</a:t>
            </a:r>
            <a:r>
              <a:rPr lang="en-US" altLang="bg-BG" sz="16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лв.</a:t>
            </a:r>
          </a:p>
          <a:p>
            <a:pPr eaLnBrk="1" hangingPunct="1">
              <a:lnSpc>
                <a:spcPct val="80000"/>
              </a:lnSpc>
              <a:buSzPct val="130000"/>
            </a:pP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Остатък в края на годината – 0,5</a:t>
            </a:r>
            <a:r>
              <a:rPr lang="bg-BG" altLang="bg-BG" sz="1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effectLst/>
                <a:latin typeface="Times New Roman" panose="02020603050405020304" pitchFamily="18" charset="0"/>
              </a:rPr>
              <a:t>млн. лв.</a:t>
            </a:r>
            <a:endParaRPr lang="en-US" altLang="bg-BG" sz="1600" b="1" dirty="0" smtClean="0">
              <a:effectLst/>
              <a:latin typeface="Times New Roman" panose="02020603050405020304" pitchFamily="18" charset="0"/>
            </a:endParaRPr>
          </a:p>
        </p:txBody>
      </p:sp>
      <p:pic>
        <p:nvPicPr>
          <p:cNvPr id="11269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608443"/>
            <a:ext cx="5867400" cy="392545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22B0B-FC46-4BBD-B21C-0E4F659AE016}" type="slidenum">
              <a:rPr lang="bg-BG" altLang="bg-BG"/>
              <a:pPr>
                <a:defRPr/>
              </a:pPr>
              <a:t>6</a:t>
            </a:fld>
            <a:endParaRPr lang="bg-BG" altLang="bg-BG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3914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Структура на приходите и получените трансфери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на КБДОО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201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7 г.</a:t>
            </a:r>
            <a:endParaRPr lang="en-US" altLang="bg-BG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2" name="Rectangle 48"/>
          <p:cNvSpPr>
            <a:spLocks noChangeArrowheads="1"/>
          </p:cNvSpPr>
          <p:nvPr/>
        </p:nvSpPr>
        <p:spPr bwMode="auto">
          <a:xfrm>
            <a:off x="2409825" y="1662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sp>
        <p:nvSpPr>
          <p:cNvPr id="12293" name="Rectangle 53"/>
          <p:cNvSpPr>
            <a:spLocks noChangeArrowheads="1"/>
          </p:cNvSpPr>
          <p:nvPr/>
        </p:nvSpPr>
        <p:spPr bwMode="auto">
          <a:xfrm>
            <a:off x="2381250" y="1690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pic>
        <p:nvPicPr>
          <p:cNvPr id="12294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29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969" y="1350176"/>
            <a:ext cx="7730398" cy="493209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EDB01-109D-4205-B391-281BC00D6AB4}" type="slidenum">
              <a:rPr lang="bg-BG" altLang="bg-BG"/>
              <a:pPr>
                <a:defRPr/>
              </a:pPr>
              <a:t>7</a:t>
            </a:fld>
            <a:endParaRPr lang="bg-BG" altLang="bg-BG"/>
          </a:p>
        </p:txBody>
      </p:sp>
      <p:sp>
        <p:nvSpPr>
          <p:cNvPr id="215045" name="Rectangle 5"/>
          <p:cNvSpPr>
            <a:spLocks noChangeArrowheads="1"/>
          </p:cNvSpPr>
          <p:nvPr/>
        </p:nvSpPr>
        <p:spPr bwMode="auto">
          <a:xfrm>
            <a:off x="457200" y="274638"/>
            <a:ext cx="7467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Структура на разходите и предоставените трансфери на КБДОО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201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7 г.</a:t>
            </a:r>
            <a:endParaRPr lang="en-US" altLang="bg-BG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13316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2920" y="1572363"/>
            <a:ext cx="6734280" cy="477816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52F44-A998-4844-A1D5-2C1F2BAB309A}" type="slidenum">
              <a:rPr lang="bg-BG" altLang="bg-BG"/>
              <a:pPr>
                <a:defRPr/>
              </a:pPr>
              <a:t>8</a:t>
            </a:fld>
            <a:endParaRPr lang="bg-BG" altLang="bg-BG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1628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Пенсии – основни параметри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Брой пенсионери и пенсии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14340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136165"/>
              </p:ext>
            </p:extLst>
          </p:nvPr>
        </p:nvGraphicFramePr>
        <p:xfrm>
          <a:off x="1409700" y="1676400"/>
          <a:ext cx="6324600" cy="4024256"/>
        </p:xfrm>
        <a:graphic>
          <a:graphicData uri="http://schemas.openxmlformats.org/drawingml/2006/table">
            <a:tbl>
              <a:tblPr/>
              <a:tblGrid>
                <a:gridCol w="3276600"/>
                <a:gridCol w="1540419"/>
                <a:gridCol w="1507581"/>
              </a:tblGrid>
              <a:tr h="415578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Към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31.12.2017 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Изменение спрямо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2016 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8889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Общ </a:t>
                      </a:r>
                      <a:r>
                        <a:rPr lang="bg-BG" sz="1100" b="1" i="0" u="none" strike="noStrike" dirty="0">
                          <a:effectLst/>
                          <a:latin typeface="Arial" panose="020B0604020202020204" pitchFamily="34" charset="0"/>
                        </a:rPr>
                        <a:t>брой пенсионери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 dirty="0">
                          <a:effectLst/>
                          <a:latin typeface="Arial" panose="020B0604020202020204" pitchFamily="34" charset="0"/>
                        </a:rPr>
                        <a:t>         2 </a:t>
                      </a:r>
                      <a:r>
                        <a:rPr lang="bg-BG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169 237    </a:t>
                      </a:r>
                      <a:endParaRPr lang="bg-BG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-0.6%</a:t>
                      </a:r>
                      <a:endParaRPr lang="bg-BG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89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в 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т.ч.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342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Пенсионери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с лични пенсии за ОСВ по чл. 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68, чл.68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а и чл.69б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1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512 345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0.6%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Пенсионери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с лични пенсии за ОСВ по чл. 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92 571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-0.7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Пенсионери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с лични пенсии за инвалидност 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поради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общо заболяване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383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981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0.2%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556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Общ брой пенсии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 dirty="0">
                          <a:effectLst/>
                          <a:latin typeface="Arial" panose="020B0604020202020204" pitchFamily="34" charset="0"/>
                        </a:rPr>
                        <a:t>         2 </a:t>
                      </a:r>
                      <a:r>
                        <a:rPr lang="bg-BG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557 729    </a:t>
                      </a:r>
                      <a:endParaRPr lang="bg-BG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bg-BG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1.9%</a:t>
                      </a:r>
                      <a:endParaRPr lang="bg-BG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56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56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133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2017 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Изменение спрямо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2016 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8889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 dirty="0" err="1">
                          <a:effectLst/>
                          <a:latin typeface="Arial" panose="020B0604020202020204" pitchFamily="34" charset="0"/>
                        </a:rPr>
                        <a:t>Новоотпуснати</a:t>
                      </a:r>
                      <a:r>
                        <a:rPr lang="bg-BG" sz="11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bg-BG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пенсии</a:t>
                      </a:r>
                      <a:endParaRPr lang="bg-BG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 dirty="0">
                          <a:effectLst/>
                          <a:latin typeface="Arial" panose="020B0604020202020204" pitchFamily="34" charset="0"/>
                        </a:rPr>
                        <a:t>            </a:t>
                      </a:r>
                      <a:r>
                        <a:rPr lang="bg-BG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97 637    </a:t>
                      </a:r>
                      <a:endParaRPr lang="bg-BG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-8,8%</a:t>
                      </a:r>
                      <a:endParaRPr lang="bg-BG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89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т.ч.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9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Лични пенсии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за ОСВ по чл. 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68, чл.68а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и чл.69б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51 827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-2.8%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9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Лични пенсии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за ОСВ по чл. 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1 861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-72.2%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890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Лични пенсии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за инвалидност поради общо заболяване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25 638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-2,6%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556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Социални 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пенсии за инвалидност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3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219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-3.6%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EC316-9CFF-4CA0-B330-66D7C1D2D3E0}" type="slidenum">
              <a:rPr lang="bg-BG" altLang="bg-BG"/>
              <a:pPr>
                <a:defRPr/>
              </a:pPr>
              <a:t>9</a:t>
            </a:fld>
            <a:endParaRPr lang="bg-BG" altLang="bg-BG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7239000" cy="79216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Пенсии – основни параметри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Средна пенсия и среден осигурителен доход</a:t>
            </a:r>
            <a:endParaRPr lang="en-US" altLang="bg-BG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1981200" y="194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pic>
        <p:nvPicPr>
          <p:cNvPr id="15365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27"/>
          <p:cNvSpPr>
            <a:spLocks noChangeArrowheads="1"/>
          </p:cNvSpPr>
          <p:nvPr/>
        </p:nvSpPr>
        <p:spPr bwMode="auto">
          <a:xfrm>
            <a:off x="1371600" y="4953000"/>
            <a:ext cx="65532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 dirty="0">
                <a:latin typeface="Times New Roman" panose="02020603050405020304" pitchFamily="18" charset="0"/>
              </a:rPr>
              <a:t> Среден размер на пенсията на пенсионер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2017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latin typeface="Times New Roman" panose="02020603050405020304" pitchFamily="18" charset="0"/>
              </a:rPr>
              <a:t>г. – 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3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45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,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46 </a:t>
            </a:r>
            <a:r>
              <a:rPr lang="bg-BG" altLang="bg-BG" sz="1800" dirty="0">
                <a:latin typeface="Times New Roman" panose="02020603050405020304" pitchFamily="18" charset="0"/>
              </a:rPr>
              <a:t>лв.;</a:t>
            </a:r>
          </a:p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 dirty="0">
                <a:latin typeface="Times New Roman" panose="02020603050405020304" pitchFamily="18" charset="0"/>
              </a:rPr>
              <a:t> Изменение спрямо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2016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latin typeface="Times New Roman" panose="02020603050405020304" pitchFamily="18" charset="0"/>
              </a:rPr>
              <a:t>г.</a:t>
            </a:r>
          </a:p>
          <a:p>
            <a:pPr lvl="1" eaLnBrk="1" hangingPunct="1">
              <a:spcBef>
                <a:spcPct val="50000"/>
              </a:spcBef>
              <a:buClr>
                <a:schemeClr val="hlink"/>
              </a:buClr>
              <a:buSzPct val="150000"/>
              <a:buFont typeface="Wingdings" panose="05000000000000000000" pitchFamily="2" charset="2"/>
              <a:buNone/>
            </a:pPr>
            <a:r>
              <a:rPr lang="bg-BG" altLang="bg-BG" sz="1800" dirty="0">
                <a:latin typeface="Times New Roman" panose="02020603050405020304" pitchFamily="18" charset="0"/>
              </a:rPr>
              <a:t>- номинално нарастване – 3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,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8 </a:t>
            </a:r>
            <a:r>
              <a:rPr lang="bg-BG" altLang="bg-BG" sz="1800" dirty="0">
                <a:latin typeface="Times New Roman" panose="02020603050405020304" pitchFamily="18" charset="0"/>
              </a:rPr>
              <a:t>на сто; </a:t>
            </a:r>
          </a:p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None/>
            </a:pPr>
            <a:r>
              <a:rPr lang="bg-BG" altLang="bg-BG" sz="1800" dirty="0">
                <a:latin typeface="Times New Roman" panose="02020603050405020304" pitchFamily="18" charset="0"/>
              </a:rPr>
              <a:t>        - реално нарастване – 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2</a:t>
            </a:r>
            <a:r>
              <a:rPr lang="en-US" altLang="bg-BG" sz="1800" dirty="0" smtClean="0">
                <a:latin typeface="Times New Roman" panose="02020603050405020304" pitchFamily="18" charset="0"/>
              </a:rPr>
              <a:t>,</a:t>
            </a:r>
            <a:r>
              <a:rPr lang="bg-BG" altLang="bg-BG" sz="1800" dirty="0" smtClean="0">
                <a:latin typeface="Times New Roman" panose="02020603050405020304" pitchFamily="18" charset="0"/>
              </a:rPr>
              <a:t>6 </a:t>
            </a:r>
            <a:r>
              <a:rPr lang="bg-BG" altLang="bg-BG" sz="1800" dirty="0">
                <a:latin typeface="Times New Roman" panose="02020603050405020304" pitchFamily="18" charset="0"/>
              </a:rPr>
              <a:t>на сто. </a:t>
            </a:r>
          </a:p>
        </p:txBody>
      </p:sp>
      <p:pic>
        <p:nvPicPr>
          <p:cNvPr id="1536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219200"/>
            <a:ext cx="7000875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57313"/>
            <a:ext cx="632460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work">
  <a:themeElements>
    <a:clrScheme name="Teamwork 3">
      <a:dk1>
        <a:srgbClr val="000000"/>
      </a:dk1>
      <a:lt1>
        <a:srgbClr val="E0EBF6"/>
      </a:lt1>
      <a:dk2>
        <a:srgbClr val="77A4AF"/>
      </a:dk2>
      <a:lt2>
        <a:srgbClr val="F3F7FB"/>
      </a:lt2>
      <a:accent1>
        <a:srgbClr val="B9C4D7"/>
      </a:accent1>
      <a:accent2>
        <a:srgbClr val="B1A1C5"/>
      </a:accent2>
      <a:accent3>
        <a:srgbClr val="EDF3FA"/>
      </a:accent3>
      <a:accent4>
        <a:srgbClr val="000000"/>
      </a:accent4>
      <a:accent5>
        <a:srgbClr val="D9DEE8"/>
      </a:accent5>
      <a:accent6>
        <a:srgbClr val="A091B2"/>
      </a:accent6>
      <a:hlink>
        <a:srgbClr val="3F2FB5"/>
      </a:hlink>
      <a:folHlink>
        <a:srgbClr val="318944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150000"/>
          <a:buFont typeface="Wingdings" panose="05000000000000000000" pitchFamily="2" charset="2"/>
          <a:buChar char="§"/>
          <a:tabLst/>
          <a:defRPr kumimoji="0" lang="en-US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150000"/>
          <a:buFont typeface="Wingdings" panose="05000000000000000000" pitchFamily="2" charset="2"/>
          <a:buChar char="§"/>
          <a:tabLst/>
          <a:defRPr kumimoji="0" lang="en-US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9068</TotalTime>
  <Words>1250</Words>
  <Application>Microsoft Office PowerPoint</Application>
  <PresentationFormat>On-screen Show (4:3)</PresentationFormat>
  <Paragraphs>131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Garamond</vt:lpstr>
      <vt:lpstr>Tahoma</vt:lpstr>
      <vt:lpstr>Times New Roman</vt:lpstr>
      <vt:lpstr>Wingdings</vt:lpstr>
      <vt:lpstr>Teamwork</vt:lpstr>
      <vt:lpstr>PowerPoint Presentation</vt:lpstr>
      <vt:lpstr>Политики, реализирани с КБДОО 2017 г. - приходи</vt:lpstr>
      <vt:lpstr>Политики, реализирани чрез КБДОО 2017 г. - разходи</vt:lpstr>
      <vt:lpstr>Политики, реализирани чрез КБДОО 2017 г. - разходи</vt:lpstr>
      <vt:lpstr>Консолидиран бюджет на ДОО 2017 г.</vt:lpstr>
      <vt:lpstr>Структура на приходите и получените трансфери на КБДОО 2017 г.</vt:lpstr>
      <vt:lpstr>PowerPoint Presentation</vt:lpstr>
      <vt:lpstr>Пенсии – основни параметри Брой пенсионери и пенсии</vt:lpstr>
      <vt:lpstr>Пенсии – основни параметри Средна пенсия и среден осигурителен доход</vt:lpstr>
      <vt:lpstr>Пенсии – основни параметри Разходи за пенсии като процент от БВП</vt:lpstr>
      <vt:lpstr>Разходи за краткосрочни обезщетения 2017 г. </vt:lpstr>
      <vt:lpstr>Разходи за службите по социално осигуряване 2017 г.  </vt:lpstr>
      <vt:lpstr>PowerPoint Presentation</vt:lpstr>
      <vt:lpstr>Предоставени трансфери от ДОО за 2017 г. </vt:lpstr>
      <vt:lpstr>Изпълнение на бюджета на ДОО по фондове 2017 г.</vt:lpstr>
      <vt:lpstr>Финансово състояние на Учителския пенсионен фонд (УчПФ) за 2017 г.</vt:lpstr>
      <vt:lpstr>Финансово състояние на фонд “Гарантирани вземания на работниците и служителите” за 2017 г.</vt:lpstr>
      <vt:lpstr>Благодаря за вниманието!</vt:lpstr>
    </vt:vector>
  </TitlesOfParts>
  <Company>NSSI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Hristoskov</dc:creator>
  <cp:lastModifiedBy>Dragomir K. Draganov</cp:lastModifiedBy>
  <cp:revision>720</cp:revision>
  <cp:lastPrinted>2018-04-04T11:11:17Z</cp:lastPrinted>
  <dcterms:created xsi:type="dcterms:W3CDTF">2004-07-31T07:36:13Z</dcterms:created>
  <dcterms:modified xsi:type="dcterms:W3CDTF">2018-04-27T10:54:56Z</dcterms:modified>
</cp:coreProperties>
</file>