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3.xml" ContentType="application/vnd.openxmlformats-officedocument.themeOverride+xml"/>
  <Override PartName="/ppt/charts/chart2.xml" ContentType="application/vnd.openxmlformats-officedocument.drawingml.chart+xml"/>
  <Override PartName="/ppt/theme/themeOverride4.xml" ContentType="application/vnd.openxmlformats-officedocument.themeOverride+xml"/>
  <Override PartName="/ppt/charts/chart3.xml" ContentType="application/vnd.openxmlformats-officedocument.drawingml.chart+xml"/>
  <Override PartName="/ppt/theme/themeOverride5.xml" ContentType="application/vnd.openxmlformats-officedocument.themeOverride+xml"/>
  <Override PartName="/ppt/charts/chart4.xml" ContentType="application/vnd.openxmlformats-officedocument.drawingml.chart+xml"/>
  <Override PartName="/ppt/theme/themeOverride6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7.xml" ContentType="application/vnd.openxmlformats-officedocument.themeOverride+xml"/>
  <Override PartName="/ppt/charts/chart7.xml" ContentType="application/vnd.openxmlformats-officedocument.drawingml.chart+xml"/>
  <Override PartName="/ppt/theme/themeOverride8.xml" ContentType="application/vnd.openxmlformats-officedocument.themeOverride+xml"/>
  <Override PartName="/ppt/charts/chart8.xml" ContentType="application/vnd.openxmlformats-officedocument.drawingml.chart+xml"/>
  <Override PartName="/ppt/theme/themeOverride9.xml" ContentType="application/vnd.openxmlformats-officedocument.themeOverride+xml"/>
  <Override PartName="/ppt/charts/chart9.xml" ContentType="application/vnd.openxmlformats-officedocument.drawingml.chart+xml"/>
  <Override PartName="/ppt/theme/themeOverride10.xml" ContentType="application/vnd.openxmlformats-officedocument.themeOverride+xml"/>
  <Override PartName="/ppt/charts/chart10.xml" ContentType="application/vnd.openxmlformats-officedocument.drawingml.chart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handoutMasterIdLst>
    <p:handoutMasterId r:id="rId40"/>
  </p:handoutMasterIdLst>
  <p:sldIdLst>
    <p:sldId id="320" r:id="rId2"/>
    <p:sldId id="279" r:id="rId3"/>
    <p:sldId id="332" r:id="rId4"/>
    <p:sldId id="333" r:id="rId5"/>
    <p:sldId id="263" r:id="rId6"/>
    <p:sldId id="334" r:id="rId7"/>
    <p:sldId id="335" r:id="rId8"/>
    <p:sldId id="336" r:id="rId9"/>
    <p:sldId id="297" r:id="rId10"/>
    <p:sldId id="298" r:id="rId11"/>
    <p:sldId id="337" r:id="rId12"/>
    <p:sldId id="324" r:id="rId13"/>
    <p:sldId id="326" r:id="rId14"/>
    <p:sldId id="269" r:id="rId15"/>
    <p:sldId id="330" r:id="rId16"/>
    <p:sldId id="315" r:id="rId17"/>
    <p:sldId id="317" r:id="rId18"/>
    <p:sldId id="316" r:id="rId19"/>
    <p:sldId id="314" r:id="rId20"/>
    <p:sldId id="318" r:id="rId21"/>
    <p:sldId id="313" r:id="rId22"/>
    <p:sldId id="276" r:id="rId23"/>
    <p:sldId id="258" r:id="rId24"/>
    <p:sldId id="259" r:id="rId25"/>
    <p:sldId id="261" r:id="rId26"/>
    <p:sldId id="299" r:id="rId27"/>
    <p:sldId id="331" r:id="rId28"/>
    <p:sldId id="295" r:id="rId29"/>
    <p:sldId id="300" r:id="rId30"/>
    <p:sldId id="301" r:id="rId31"/>
    <p:sldId id="302" r:id="rId32"/>
    <p:sldId id="321" r:id="rId33"/>
    <p:sldId id="273" r:id="rId34"/>
    <p:sldId id="277" r:id="rId35"/>
    <p:sldId id="309" r:id="rId36"/>
    <p:sldId id="327" r:id="rId37"/>
    <p:sldId id="329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81" autoAdjust="0"/>
    <p:restoredTop sz="94660"/>
  </p:normalViewPr>
  <p:slideViewPr>
    <p:cSldViewPr>
      <p:cViewPr>
        <p:scale>
          <a:sx n="110" d="100"/>
          <a:sy n="110" d="100"/>
        </p:scale>
        <p:origin x="-1644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c114\Desktop\Demografia_BAN\hlth_cd_apr.xls" TargetMode="External"/><Relationship Id="rId1" Type="http://schemas.openxmlformats.org/officeDocument/2006/relationships/themeOverride" Target="../theme/themeOverride3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c114\AppData\Local\Microsoft\Windows\Temporary%20Internet%20Files\Content.Outlook\PRY6AGMY\danni%202018%20PHProgrammes.xlsx" TargetMode="External"/><Relationship Id="rId1" Type="http://schemas.openxmlformats.org/officeDocument/2006/relationships/themeOverride" Target="../theme/themeOverride1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c114\Desktop\Demografia_BAN\hlth_cd_apr.xls" TargetMode="External"/><Relationship Id="rId1" Type="http://schemas.openxmlformats.org/officeDocument/2006/relationships/themeOverride" Target="../theme/themeOverride4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7.bin"/><Relationship Id="rId1" Type="http://schemas.openxmlformats.org/officeDocument/2006/relationships/themeOverride" Target="../theme/themeOverride5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9.bin"/><Relationship Id="rId1" Type="http://schemas.openxmlformats.org/officeDocument/2006/relationships/themeOverride" Target="../theme/themeOverride6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6.bin"/><Relationship Id="rId1" Type="http://schemas.openxmlformats.org/officeDocument/2006/relationships/themeOverride" Target="../theme/themeOverride7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7.bin"/><Relationship Id="rId1" Type="http://schemas.openxmlformats.org/officeDocument/2006/relationships/themeOverride" Target="../theme/themeOverride8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8.bin"/><Relationship Id="rId1" Type="http://schemas.openxmlformats.org/officeDocument/2006/relationships/themeOverride" Target="../theme/themeOverride9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9.bin"/><Relationship Id="rId1" Type="http://schemas.openxmlformats.org/officeDocument/2006/relationships/themeOverride" Target="../theme/themeOverride10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Sheet1!$C$5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multiLvlStrRef>
              <c:f>Sheet1!$A$6:$B$12</c:f>
              <c:multiLvlStrCache>
                <c:ptCount val="7"/>
                <c:lvl>
                  <c:pt idx="0">
                    <c:v>Общо</c:v>
                  </c:pt>
                  <c:pt idx="1">
                    <c:v>Мъже</c:v>
                  </c:pt>
                  <c:pt idx="2">
                    <c:v>Жени</c:v>
                  </c:pt>
                  <c:pt idx="4">
                    <c:v>Общо</c:v>
                  </c:pt>
                  <c:pt idx="5">
                    <c:v>Мъже</c:v>
                  </c:pt>
                  <c:pt idx="6">
                    <c:v>Жени</c:v>
                  </c:pt>
                </c:lvl>
                <c:lvl>
                  <c:pt idx="0">
                    <c:v>България</c:v>
                  </c:pt>
                  <c:pt idx="4">
                    <c:v>ЕС (28 страни)</c:v>
                  </c:pt>
                </c:lvl>
              </c:multiLvlStrCache>
            </c:multiLvlStrRef>
          </c:cat>
          <c:val>
            <c:numRef>
              <c:f>Sheet1!$C$6:$C$12</c:f>
              <c:numCache>
                <c:formatCode>#,##0.00</c:formatCode>
                <c:ptCount val="7"/>
                <c:pt idx="0">
                  <c:v>279.81</c:v>
                </c:pt>
                <c:pt idx="1">
                  <c:v>374.35</c:v>
                </c:pt>
                <c:pt idx="2">
                  <c:v>201.79</c:v>
                </c:pt>
                <c:pt idx="4">
                  <c:v>137.86000000000001</c:v>
                </c:pt>
                <c:pt idx="5">
                  <c:v>173.18</c:v>
                </c:pt>
                <c:pt idx="6">
                  <c:v>106.28</c:v>
                </c:pt>
              </c:numCache>
            </c:numRef>
          </c:val>
        </c:ser>
        <c:ser>
          <c:idx val="1"/>
          <c:order val="1"/>
          <c:tx>
            <c:strRef>
              <c:f>Sheet1!$D$5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multiLvlStrRef>
              <c:f>Sheet1!$A$6:$B$12</c:f>
              <c:multiLvlStrCache>
                <c:ptCount val="7"/>
                <c:lvl>
                  <c:pt idx="0">
                    <c:v>Общо</c:v>
                  </c:pt>
                  <c:pt idx="1">
                    <c:v>Мъже</c:v>
                  </c:pt>
                  <c:pt idx="2">
                    <c:v>Жени</c:v>
                  </c:pt>
                  <c:pt idx="4">
                    <c:v>Общо</c:v>
                  </c:pt>
                  <c:pt idx="5">
                    <c:v>Мъже</c:v>
                  </c:pt>
                  <c:pt idx="6">
                    <c:v>Жени</c:v>
                  </c:pt>
                </c:lvl>
                <c:lvl>
                  <c:pt idx="0">
                    <c:v>България</c:v>
                  </c:pt>
                  <c:pt idx="4">
                    <c:v>ЕС (28 страни)</c:v>
                  </c:pt>
                </c:lvl>
              </c:multiLvlStrCache>
            </c:multiLvlStrRef>
          </c:cat>
          <c:val>
            <c:numRef>
              <c:f>Sheet1!$D$6:$D$12</c:f>
              <c:numCache>
                <c:formatCode>#,##0.00</c:formatCode>
                <c:ptCount val="7"/>
                <c:pt idx="0">
                  <c:v>299.64999999999998</c:v>
                </c:pt>
                <c:pt idx="1">
                  <c:v>400.24</c:v>
                </c:pt>
                <c:pt idx="2">
                  <c:v>215.99</c:v>
                </c:pt>
                <c:pt idx="4">
                  <c:v>135.31</c:v>
                </c:pt>
                <c:pt idx="5">
                  <c:v>169.67</c:v>
                </c:pt>
                <c:pt idx="6" formatCode="#,##0.0">
                  <c:v>104.5</c:v>
                </c:pt>
              </c:numCache>
            </c:numRef>
          </c:val>
        </c:ser>
        <c:ser>
          <c:idx val="2"/>
          <c:order val="2"/>
          <c:tx>
            <c:strRef>
              <c:f>Sheet1!$E$5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multiLvlStrRef>
              <c:f>Sheet1!$A$6:$B$12</c:f>
              <c:multiLvlStrCache>
                <c:ptCount val="7"/>
                <c:lvl>
                  <c:pt idx="0">
                    <c:v>Общо</c:v>
                  </c:pt>
                  <c:pt idx="1">
                    <c:v>Мъже</c:v>
                  </c:pt>
                  <c:pt idx="2">
                    <c:v>Жени</c:v>
                  </c:pt>
                  <c:pt idx="4">
                    <c:v>Общо</c:v>
                  </c:pt>
                  <c:pt idx="5">
                    <c:v>Мъже</c:v>
                  </c:pt>
                  <c:pt idx="6">
                    <c:v>Жени</c:v>
                  </c:pt>
                </c:lvl>
                <c:lvl>
                  <c:pt idx="0">
                    <c:v>България</c:v>
                  </c:pt>
                  <c:pt idx="4">
                    <c:v>ЕС (28 страни)</c:v>
                  </c:pt>
                </c:lvl>
              </c:multiLvlStrCache>
            </c:multiLvlStrRef>
          </c:cat>
          <c:val>
            <c:numRef>
              <c:f>Sheet1!$E$6:$E$12</c:f>
              <c:numCache>
                <c:formatCode>#,##0.00</c:formatCode>
                <c:ptCount val="7"/>
                <c:pt idx="0">
                  <c:v>274.64999999999998</c:v>
                </c:pt>
                <c:pt idx="1">
                  <c:v>373.09</c:v>
                </c:pt>
                <c:pt idx="2">
                  <c:v>193.25</c:v>
                </c:pt>
                <c:pt idx="4">
                  <c:v>131.06</c:v>
                </c:pt>
                <c:pt idx="5">
                  <c:v>164.37</c:v>
                </c:pt>
                <c:pt idx="6">
                  <c:v>101.14</c:v>
                </c:pt>
              </c:numCache>
            </c:numRef>
          </c:val>
        </c:ser>
        <c:ser>
          <c:idx val="3"/>
          <c:order val="3"/>
          <c:tx>
            <c:strRef>
              <c:f>Sheet1!$F$5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multiLvlStrRef>
              <c:f>Sheet1!$A$6:$B$12</c:f>
              <c:multiLvlStrCache>
                <c:ptCount val="7"/>
                <c:lvl>
                  <c:pt idx="0">
                    <c:v>Общо</c:v>
                  </c:pt>
                  <c:pt idx="1">
                    <c:v>Мъже</c:v>
                  </c:pt>
                  <c:pt idx="2">
                    <c:v>Жени</c:v>
                  </c:pt>
                  <c:pt idx="4">
                    <c:v>Общо</c:v>
                  </c:pt>
                  <c:pt idx="5">
                    <c:v>Мъже</c:v>
                  </c:pt>
                  <c:pt idx="6">
                    <c:v>Жени</c:v>
                  </c:pt>
                </c:lvl>
                <c:lvl>
                  <c:pt idx="0">
                    <c:v>България</c:v>
                  </c:pt>
                  <c:pt idx="4">
                    <c:v>ЕС (28 страни)</c:v>
                  </c:pt>
                </c:lvl>
              </c:multiLvlStrCache>
            </c:multiLvlStrRef>
          </c:cat>
          <c:val>
            <c:numRef>
              <c:f>Sheet1!$F$6:$F$12</c:f>
              <c:numCache>
                <c:formatCode>#,##0.00</c:formatCode>
                <c:ptCount val="7"/>
                <c:pt idx="0">
                  <c:v>289.36</c:v>
                </c:pt>
                <c:pt idx="1">
                  <c:v>388.83</c:v>
                </c:pt>
                <c:pt idx="2">
                  <c:v>207.06</c:v>
                </c:pt>
                <c:pt idx="4">
                  <c:v>126.23</c:v>
                </c:pt>
                <c:pt idx="5">
                  <c:v>158.16</c:v>
                </c:pt>
                <c:pt idx="6">
                  <c:v>97.51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658304"/>
        <c:axId val="28672384"/>
      </c:barChart>
      <c:catAx>
        <c:axId val="28658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8672384"/>
        <c:crosses val="autoZero"/>
        <c:auto val="1"/>
        <c:lblAlgn val="ctr"/>
        <c:lblOffset val="100"/>
        <c:noMultiLvlLbl val="0"/>
      </c:catAx>
      <c:valAx>
        <c:axId val="286723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bg-BG"/>
                  <a:t>на 100 000</a:t>
                </a:r>
              </a:p>
            </c:rich>
          </c:tx>
          <c:layout/>
          <c:overlay val="0"/>
        </c:title>
        <c:numFmt formatCode="#,##0.00" sourceLinked="1"/>
        <c:majorTickMark val="none"/>
        <c:minorTickMark val="none"/>
        <c:tickLblPos val="nextTo"/>
        <c:crossAx val="286583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900"/>
      </a:pPr>
      <a:endParaRPr lang="bg-BG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bg-BG" sz="1600" dirty="0">
                <a:latin typeface="+mj-lt"/>
              </a:rPr>
              <a:t>Национални програми в областта на общественото здраве</a:t>
            </a:r>
            <a:r>
              <a:rPr lang="en-US" sz="1600" dirty="0">
                <a:latin typeface="+mj-lt"/>
              </a:rPr>
              <a:t> </a:t>
            </a:r>
            <a:r>
              <a:rPr lang="bg-BG" sz="1600" dirty="0">
                <a:latin typeface="+mj-lt"/>
              </a:rPr>
              <a:t>-</a:t>
            </a:r>
            <a:r>
              <a:rPr lang="bg-BG" sz="1600" baseline="0" dirty="0">
                <a:latin typeface="+mj-lt"/>
              </a:rPr>
              <a:t> в хил.лева</a:t>
            </a:r>
            <a:endParaRPr lang="bg-BG" sz="1600" dirty="0">
              <a:latin typeface="+mj-lt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Национални програми</c:v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spPr>
              <a:ln w="28575">
                <a:solidFill>
                  <a:srgbClr val="FF0000"/>
                </a:solidFill>
              </a:ln>
            </c:spPr>
            <c:trendlineType val="linear"/>
            <c:dispRSqr val="0"/>
            <c:dispEq val="0"/>
          </c:trendline>
          <c:cat>
            <c:strRef>
              <c:f>'[danni 2018 PHProgrammes.xlsx]национални програми'!$C$4:$H$4</c:f>
              <c:strCache>
                <c:ptCount val="6"/>
                <c:pt idx="0">
                  <c:v>2011 г.</c:v>
                </c:pt>
                <c:pt idx="1">
                  <c:v>2012 г. 
9 програми</c:v>
                </c:pt>
                <c:pt idx="2">
                  <c:v>2013 г.
9 програми</c:v>
                </c:pt>
                <c:pt idx="3">
                  <c:v>2014 г.</c:v>
                </c:pt>
                <c:pt idx="4">
                  <c:v>2015 г.
10 програми</c:v>
                </c:pt>
                <c:pt idx="5">
                  <c:v>2016 г.
10 програми</c:v>
                </c:pt>
              </c:strCache>
            </c:strRef>
          </c:cat>
          <c:val>
            <c:numRef>
              <c:f>'[danni 2018 PHProgrammes.xlsx]национални програми'!$C$16:$H$16</c:f>
              <c:numCache>
                <c:formatCode>#,##0.00</c:formatCode>
                <c:ptCount val="6"/>
                <c:pt idx="0">
                  <c:v>7400</c:v>
                </c:pt>
                <c:pt idx="1">
                  <c:v>6844.1</c:v>
                </c:pt>
                <c:pt idx="2">
                  <c:v>7676.3</c:v>
                </c:pt>
                <c:pt idx="3">
                  <c:v>6500</c:v>
                </c:pt>
                <c:pt idx="4">
                  <c:v>6268.3</c:v>
                </c:pt>
                <c:pt idx="5">
                  <c:v>2876.6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607232"/>
        <c:axId val="28608768"/>
      </c:barChart>
      <c:catAx>
        <c:axId val="28607232"/>
        <c:scaling>
          <c:orientation val="minMax"/>
        </c:scaling>
        <c:delete val="0"/>
        <c:axPos val="b"/>
        <c:majorTickMark val="out"/>
        <c:minorTickMark val="none"/>
        <c:tickLblPos val="nextTo"/>
        <c:crossAx val="28608768"/>
        <c:crosses val="autoZero"/>
        <c:auto val="1"/>
        <c:lblAlgn val="ctr"/>
        <c:lblOffset val="100"/>
        <c:noMultiLvlLbl val="0"/>
      </c:catAx>
      <c:valAx>
        <c:axId val="28608768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2860723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Sheet1!$C$17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multiLvlStrRef>
              <c:f>Sheet1!$A$18:$B$24</c:f>
              <c:multiLvlStrCache>
                <c:ptCount val="7"/>
                <c:lvl>
                  <c:pt idx="0">
                    <c:v>Общо</c:v>
                  </c:pt>
                  <c:pt idx="1">
                    <c:v>Мъже</c:v>
                  </c:pt>
                  <c:pt idx="2">
                    <c:v>Жени</c:v>
                  </c:pt>
                  <c:pt idx="4">
                    <c:v>Общо</c:v>
                  </c:pt>
                  <c:pt idx="5">
                    <c:v>Мъже</c:v>
                  </c:pt>
                  <c:pt idx="6">
                    <c:v>Жени</c:v>
                  </c:pt>
                </c:lvl>
                <c:lvl>
                  <c:pt idx="0">
                    <c:v>България</c:v>
                  </c:pt>
                  <c:pt idx="4">
                    <c:v>ЕС (28 страни)</c:v>
                  </c:pt>
                </c:lvl>
              </c:multiLvlStrCache>
            </c:multiLvlStrRef>
          </c:cat>
          <c:val>
            <c:numRef>
              <c:f>Sheet1!$C$18:$C$24</c:f>
              <c:numCache>
                <c:formatCode>#,##0.00</c:formatCode>
                <c:ptCount val="7"/>
                <c:pt idx="0" formatCode="#,##0">
                  <c:v>248</c:v>
                </c:pt>
                <c:pt idx="1">
                  <c:v>369.39</c:v>
                </c:pt>
                <c:pt idx="2" formatCode="#,##0.0">
                  <c:v>146.4</c:v>
                </c:pt>
                <c:pt idx="4">
                  <c:v>226.33</c:v>
                </c:pt>
                <c:pt idx="5">
                  <c:v>316.25</c:v>
                </c:pt>
                <c:pt idx="6">
                  <c:v>146.13</c:v>
                </c:pt>
              </c:numCache>
            </c:numRef>
          </c:val>
        </c:ser>
        <c:ser>
          <c:idx val="1"/>
          <c:order val="1"/>
          <c:tx>
            <c:strRef>
              <c:f>Sheet1!$D$17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multiLvlStrRef>
              <c:f>Sheet1!$A$18:$B$24</c:f>
              <c:multiLvlStrCache>
                <c:ptCount val="7"/>
                <c:lvl>
                  <c:pt idx="0">
                    <c:v>Общо</c:v>
                  </c:pt>
                  <c:pt idx="1">
                    <c:v>Мъже</c:v>
                  </c:pt>
                  <c:pt idx="2">
                    <c:v>Жени</c:v>
                  </c:pt>
                  <c:pt idx="4">
                    <c:v>Общо</c:v>
                  </c:pt>
                  <c:pt idx="5">
                    <c:v>Мъже</c:v>
                  </c:pt>
                  <c:pt idx="6">
                    <c:v>Жени</c:v>
                  </c:pt>
                </c:lvl>
                <c:lvl>
                  <c:pt idx="0">
                    <c:v>България</c:v>
                  </c:pt>
                  <c:pt idx="4">
                    <c:v>ЕС (28 страни)</c:v>
                  </c:pt>
                </c:lvl>
              </c:multiLvlStrCache>
            </c:multiLvlStrRef>
          </c:cat>
          <c:val>
            <c:numRef>
              <c:f>Sheet1!$D$18:$D$24</c:f>
              <c:numCache>
                <c:formatCode>#,##0.00</c:formatCode>
                <c:ptCount val="7"/>
                <c:pt idx="0">
                  <c:v>263.93</c:v>
                </c:pt>
                <c:pt idx="1">
                  <c:v>393.02</c:v>
                </c:pt>
                <c:pt idx="2">
                  <c:v>155.81</c:v>
                </c:pt>
                <c:pt idx="4">
                  <c:v>223.15</c:v>
                </c:pt>
                <c:pt idx="5">
                  <c:v>310.89</c:v>
                </c:pt>
                <c:pt idx="6">
                  <c:v>144.72</c:v>
                </c:pt>
              </c:numCache>
            </c:numRef>
          </c:val>
        </c:ser>
        <c:ser>
          <c:idx val="2"/>
          <c:order val="2"/>
          <c:tx>
            <c:strRef>
              <c:f>Sheet1!$E$17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multiLvlStrRef>
              <c:f>Sheet1!$A$18:$B$24</c:f>
              <c:multiLvlStrCache>
                <c:ptCount val="7"/>
                <c:lvl>
                  <c:pt idx="0">
                    <c:v>Общо</c:v>
                  </c:pt>
                  <c:pt idx="1">
                    <c:v>Мъже</c:v>
                  </c:pt>
                  <c:pt idx="2">
                    <c:v>Жени</c:v>
                  </c:pt>
                  <c:pt idx="4">
                    <c:v>Общо</c:v>
                  </c:pt>
                  <c:pt idx="5">
                    <c:v>Мъже</c:v>
                  </c:pt>
                  <c:pt idx="6">
                    <c:v>Жени</c:v>
                  </c:pt>
                </c:lvl>
                <c:lvl>
                  <c:pt idx="0">
                    <c:v>България</c:v>
                  </c:pt>
                  <c:pt idx="4">
                    <c:v>ЕС (28 страни)</c:v>
                  </c:pt>
                </c:lvl>
              </c:multiLvlStrCache>
            </c:multiLvlStrRef>
          </c:cat>
          <c:val>
            <c:numRef>
              <c:f>Sheet1!$E$18:$E$24</c:f>
              <c:numCache>
                <c:formatCode>#,##0.00</c:formatCode>
                <c:ptCount val="7"/>
                <c:pt idx="0">
                  <c:v>266.87</c:v>
                </c:pt>
                <c:pt idx="1">
                  <c:v>408.43</c:v>
                </c:pt>
                <c:pt idx="2">
                  <c:v>148.13</c:v>
                </c:pt>
                <c:pt idx="4">
                  <c:v>219.24</c:v>
                </c:pt>
                <c:pt idx="5">
                  <c:v>304.69</c:v>
                </c:pt>
                <c:pt idx="6">
                  <c:v>143.25</c:v>
                </c:pt>
              </c:numCache>
            </c:numRef>
          </c:val>
        </c:ser>
        <c:ser>
          <c:idx val="3"/>
          <c:order val="3"/>
          <c:tx>
            <c:strRef>
              <c:f>Sheet1!$F$17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multiLvlStrRef>
              <c:f>Sheet1!$A$18:$B$24</c:f>
              <c:multiLvlStrCache>
                <c:ptCount val="7"/>
                <c:lvl>
                  <c:pt idx="0">
                    <c:v>Общо</c:v>
                  </c:pt>
                  <c:pt idx="1">
                    <c:v>Мъже</c:v>
                  </c:pt>
                  <c:pt idx="2">
                    <c:v>Жени</c:v>
                  </c:pt>
                  <c:pt idx="4">
                    <c:v>Общо</c:v>
                  </c:pt>
                  <c:pt idx="5">
                    <c:v>Мъже</c:v>
                  </c:pt>
                  <c:pt idx="6">
                    <c:v>Жени</c:v>
                  </c:pt>
                </c:lvl>
                <c:lvl>
                  <c:pt idx="0">
                    <c:v>България</c:v>
                  </c:pt>
                  <c:pt idx="4">
                    <c:v>ЕС (28 страни)</c:v>
                  </c:pt>
                </c:lvl>
              </c:multiLvlStrCache>
            </c:multiLvlStrRef>
          </c:cat>
          <c:val>
            <c:numRef>
              <c:f>Sheet1!$F$18:$F$24</c:f>
              <c:numCache>
                <c:formatCode>#,##0.00</c:formatCode>
                <c:ptCount val="7"/>
                <c:pt idx="0">
                  <c:v>270.16000000000003</c:v>
                </c:pt>
                <c:pt idx="1">
                  <c:v>404.57</c:v>
                </c:pt>
                <c:pt idx="2">
                  <c:v>156.72</c:v>
                </c:pt>
                <c:pt idx="4">
                  <c:v>213.91</c:v>
                </c:pt>
                <c:pt idx="5">
                  <c:v>296.79000000000002</c:v>
                </c:pt>
                <c:pt idx="6">
                  <c:v>140.25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530944"/>
        <c:axId val="28532736"/>
      </c:barChart>
      <c:catAx>
        <c:axId val="2853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8532736"/>
        <c:crosses val="autoZero"/>
        <c:auto val="1"/>
        <c:lblAlgn val="ctr"/>
        <c:lblOffset val="100"/>
        <c:noMultiLvlLbl val="0"/>
      </c:catAx>
      <c:valAx>
        <c:axId val="285327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 algn="ctr" rtl="0">
                  <a:defRPr/>
                </a:pPr>
                <a:r>
                  <a:rPr lang="bg-BG"/>
                  <a:t>на 100 000</a:t>
                </a:r>
              </a:p>
            </c:rich>
          </c:tx>
          <c:layout/>
          <c:overlay val="0"/>
        </c:title>
        <c:numFmt formatCode="#,##0" sourceLinked="1"/>
        <c:majorTickMark val="none"/>
        <c:minorTickMark val="none"/>
        <c:tickLblPos val="nextTo"/>
        <c:crossAx val="2853094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900"/>
      </a:pPr>
      <a:endParaRPr lang="bg-BG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spPr>
            <a:ln w="57150">
              <a:solidFill>
                <a:schemeClr val="bg1"/>
              </a:solidFill>
            </a:ln>
          </c:spPr>
          <c:explosion val="5"/>
          <c:dPt>
            <c:idx val="0"/>
            <c:bubble3D val="0"/>
          </c:dPt>
          <c:dLbls>
            <c:dLbl>
              <c:idx val="0"/>
              <c:layout>
                <c:manualLayout>
                  <c:x val="-0.19426984867363825"/>
                  <c:y val="4.9917879583233959E-2"/>
                </c:manualLayout>
              </c:layout>
              <c:tx>
                <c:rich>
                  <a:bodyPr/>
                  <a:lstStyle/>
                  <a:p>
                    <a:pPr>
                      <a:defRPr sz="1000" b="1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defRPr>
                    </a:pPr>
                    <a:r>
                      <a:rPr lang="bg-BG" sz="1000" b="0" dirty="0" smtClean="0">
                        <a:solidFill>
                          <a:schemeClr val="bg1"/>
                        </a:solidFill>
                      </a:rPr>
                      <a:t>Социално икономически фактори</a:t>
                    </a:r>
                    <a:r>
                      <a:rPr lang="en-US" sz="1000" b="0" dirty="0" smtClean="0">
                        <a:solidFill>
                          <a:schemeClr val="bg1"/>
                        </a:solidFill>
                      </a:rPr>
                      <a:t> 40%</a:t>
                    </a:r>
                    <a:r>
                      <a:rPr lang="bg-BG" sz="1000" baseline="0" dirty="0">
                        <a:solidFill>
                          <a:schemeClr val="bg1"/>
                        </a:solidFill>
                      </a:rPr>
                      <a:t>
</a:t>
                    </a:r>
                    <a:r>
                      <a:rPr lang="en-US" sz="1000" baseline="0" dirty="0" smtClean="0">
                        <a:solidFill>
                          <a:schemeClr val="bg1"/>
                        </a:solidFill>
                      </a:rPr>
                      <a:t> </a:t>
                    </a:r>
                    <a:endParaRPr lang="bg-BG" sz="1000" baseline="0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490610328638498"/>
                      <c:h val="0.1687878787878787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2232611548556431"/>
                  <c:y val="-0.17424242424242425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defRPr>
                    </a:pPr>
                    <a:r>
                      <a:rPr lang="bg-BG" sz="1050" dirty="0" smtClean="0"/>
                      <a:t>Здравно поведение</a:t>
                    </a:r>
                    <a:r>
                      <a:rPr lang="en-US" sz="1050" dirty="0" smtClean="0"/>
                      <a:t> 30 %</a:t>
                    </a:r>
                    <a:r>
                      <a:rPr lang="bg-BG" baseline="0" dirty="0"/>
                      <a:t>
</a:t>
                    </a:r>
                    <a:r>
                      <a:rPr lang="en-US" baseline="0" dirty="0" smtClean="0"/>
                      <a:t> </a:t>
                    </a:r>
                    <a:endParaRPr lang="bg-BG" baseline="0" dirty="0"/>
                  </a:p>
                </c:rich>
              </c:tx>
              <c:spPr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8585985730656907"/>
                  <c:y val="4.2298025415139329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defRPr>
                    </a:pPr>
                    <a:r>
                      <a:rPr lang="bg-BG" sz="1100" dirty="0" smtClean="0"/>
                      <a:t>Болнично лечение</a:t>
                    </a:r>
                    <a:r>
                      <a:rPr lang="en-US" sz="1100" dirty="0" smtClean="0"/>
                      <a:t> – 10%</a:t>
                    </a:r>
                    <a:r>
                      <a:rPr lang="bg-BG" baseline="0" dirty="0"/>
                      <a:t>
</a:t>
                    </a:r>
                    <a:r>
                      <a:rPr lang="en-US" baseline="0" dirty="0" smtClean="0"/>
                      <a:t> </a:t>
                    </a:r>
                    <a:endParaRPr lang="bg-BG" baseline="0" dirty="0"/>
                  </a:p>
                </c:rich>
              </c:tx>
              <c:spPr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752970315330302"/>
                  <c:y val="0.16335160603865065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defRPr>
                    </a:pPr>
                    <a:r>
                      <a:rPr lang="bg-BG" sz="1050" dirty="0" smtClean="0"/>
                      <a:t>Околна среда</a:t>
                    </a:r>
                    <a:r>
                      <a:rPr lang="en-US" sz="1050" baseline="0" dirty="0" smtClean="0"/>
                      <a:t> – 10%</a:t>
                    </a:r>
                    <a:r>
                      <a:rPr lang="bg-BG" baseline="0" dirty="0"/>
                      <a:t>
</a:t>
                    </a:r>
                    <a:r>
                      <a:rPr lang="en-US" baseline="0" dirty="0" smtClean="0"/>
                      <a:t> </a:t>
                    </a:r>
                    <a:endParaRPr lang="bg-BG" baseline="0" dirty="0"/>
                  </a:p>
                </c:rich>
              </c:tx>
              <c:spPr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948356807511733"/>
                      <c:h val="0.1083838383838383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6.6990499427008243E-2"/>
                  <c:y val="0.12534325063203683"/>
                </c:manualLayout>
              </c:layout>
              <c:tx>
                <c:rich>
                  <a:bodyPr/>
                  <a:lstStyle/>
                  <a:p>
                    <a:pPr>
                      <a:defRPr sz="100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defRPr>
                    </a:pPr>
                    <a:r>
                      <a:rPr lang="ru-RU" sz="900" dirty="0" smtClean="0"/>
                      <a:t>Генетични и биологични фактори</a:t>
                    </a:r>
                    <a:r>
                      <a:rPr lang="en-US" sz="900" dirty="0" smtClean="0"/>
                      <a:t> 10%</a:t>
                    </a:r>
                    <a:r>
                      <a:rPr lang="ru-RU" sz="1000" baseline="0" dirty="0"/>
                      <a:t>
</a:t>
                    </a:r>
                    <a:r>
                      <a:rPr lang="en-US" sz="1000" baseline="0" dirty="0" smtClean="0"/>
                      <a:t> </a:t>
                    </a:r>
                    <a:endParaRPr lang="ru-RU" sz="1000" baseline="0" dirty="0"/>
                  </a:p>
                </c:rich>
              </c:tx>
              <c:spPr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661971830985916"/>
                      <c:h val="0.15363636363636365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Social and Economic Factors</c:v>
                </c:pt>
                <c:pt idx="1">
                  <c:v>Health Behaviors</c:v>
                </c:pt>
                <c:pt idx="2">
                  <c:v>Clinical Care</c:v>
                </c:pt>
                <c:pt idx="3">
                  <c:v>Physical Environment</c:v>
                </c:pt>
                <c:pt idx="4">
                  <c:v>Genes and Biology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0.4</c:v>
                </c:pt>
                <c:pt idx="1">
                  <c:v>0.3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6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/>
            </a:pPr>
            <a:r>
              <a:rPr lang="bg-BG" sz="2000" dirty="0"/>
              <a:t>Съотношение публични и частни разходи за здраве</a:t>
            </a:r>
            <a:endParaRPr lang="en-US" sz="2000" dirty="0"/>
          </a:p>
        </c:rich>
      </c:tx>
      <c:layout>
        <c:manualLayout>
          <c:xMode val="edge"/>
          <c:yMode val="edge"/>
          <c:x val="0.18577213736032591"/>
          <c:y val="7.9286422200198214E-3"/>
        </c:manualLayout>
      </c:layout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Sheet1!$A$8</c:f>
              <c:strCache>
                <c:ptCount val="1"/>
                <c:pt idx="0">
                  <c:v>Публични разходи за здраве като % от общите разходи за здраве</c:v>
                </c:pt>
              </c:strCache>
            </c:strRef>
          </c:tx>
          <c:invertIfNegative val="0"/>
          <c:cat>
            <c:numRef>
              <c:f>Sheet1!$B$2:$E$2</c:f>
              <c:numCache>
                <c:formatCode>General</c:formatCode>
                <c:ptCount val="4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2015</c:v>
                </c:pt>
              </c:numCache>
            </c:numRef>
          </c:cat>
          <c:val>
            <c:numRef>
              <c:f>Sheet1!$B$8:$E$8</c:f>
              <c:numCache>
                <c:formatCode>General</c:formatCode>
                <c:ptCount val="4"/>
                <c:pt idx="0">
                  <c:v>59.6</c:v>
                </c:pt>
                <c:pt idx="1">
                  <c:v>59.9</c:v>
                </c:pt>
                <c:pt idx="2">
                  <c:v>55.4</c:v>
                </c:pt>
                <c:pt idx="3">
                  <c:v>51.1</c:v>
                </c:pt>
              </c:numCache>
            </c:numRef>
          </c:val>
        </c:ser>
        <c:ser>
          <c:idx val="1"/>
          <c:order val="1"/>
          <c:tx>
            <c:strRef>
              <c:f>Sheet1!$A$9</c:f>
              <c:strCache>
                <c:ptCount val="1"/>
                <c:pt idx="0">
                  <c:v>Частни разходи за здраве като % от общите разходи за здраве</c:v>
                </c:pt>
              </c:strCache>
            </c:strRef>
          </c:tx>
          <c:invertIfNegative val="0"/>
          <c:cat>
            <c:numRef>
              <c:f>Sheet1!$B$2:$E$2</c:f>
              <c:numCache>
                <c:formatCode>General</c:formatCode>
                <c:ptCount val="4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2015</c:v>
                </c:pt>
              </c:numCache>
            </c:numRef>
          </c:cat>
          <c:val>
            <c:numRef>
              <c:f>Sheet1!$B$9:$E$9</c:f>
              <c:numCache>
                <c:formatCode>General</c:formatCode>
                <c:ptCount val="4"/>
                <c:pt idx="0">
                  <c:v>40.4</c:v>
                </c:pt>
                <c:pt idx="1">
                  <c:v>40.1</c:v>
                </c:pt>
                <c:pt idx="2">
                  <c:v>44.6</c:v>
                </c:pt>
                <c:pt idx="3">
                  <c:v>48.9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4103936"/>
        <c:axId val="24105728"/>
      </c:barChart>
      <c:catAx>
        <c:axId val="241039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24105728"/>
        <c:crosses val="autoZero"/>
        <c:auto val="1"/>
        <c:lblAlgn val="ctr"/>
        <c:lblOffset val="100"/>
        <c:noMultiLvlLbl val="0"/>
      </c:catAx>
      <c:valAx>
        <c:axId val="24105728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2410393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900"/>
      </a:pPr>
      <a:endParaRPr lang="bg-BG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dirty="0" smtClean="0">
                <a:latin typeface="+mj-lt"/>
              </a:rPr>
              <a:t>Разходи</a:t>
            </a:r>
            <a:r>
              <a:rPr lang="en-US" dirty="0" smtClean="0">
                <a:latin typeface="+mj-lt"/>
              </a:rPr>
              <a:t> </a:t>
            </a:r>
            <a:r>
              <a:rPr lang="bg-BG" dirty="0" smtClean="0">
                <a:latin typeface="+mj-lt"/>
              </a:rPr>
              <a:t> </a:t>
            </a:r>
            <a:r>
              <a:rPr lang="bg-BG" dirty="0">
                <a:latin typeface="+mj-lt"/>
              </a:rPr>
              <a:t>функция "Здравеопазване" по години</a:t>
            </a:r>
            <a:endParaRPr lang="en-US" dirty="0">
              <a:latin typeface="+mj-lt"/>
            </a:endParaRPr>
          </a:p>
        </c:rich>
      </c:tx>
      <c:layout>
        <c:manualLayout>
          <c:xMode val="edge"/>
          <c:yMode val="edge"/>
          <c:x val="0.15998265869010411"/>
          <c:y val="0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Sheet7!$B$4</c:f>
              <c:strCache>
                <c:ptCount val="1"/>
                <c:pt idx="0">
                  <c:v>КФП</c:v>
                </c:pt>
              </c:strCache>
            </c:strRef>
          </c:tx>
          <c:invertIfNegative val="0"/>
          <c:cat>
            <c:numRef>
              <c:f>Sheet7!$C$2:$AL$2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Sheet7!$C$4:$AL$4</c:f>
              <c:numCache>
                <c:formatCode>General</c:formatCode>
                <c:ptCount val="16"/>
                <c:pt idx="0">
                  <c:v>882.2</c:v>
                </c:pt>
                <c:pt idx="1">
                  <c:v>1286.2</c:v>
                </c:pt>
                <c:pt idx="2">
                  <c:v>1385.3</c:v>
                </c:pt>
                <c:pt idx="3">
                  <c:v>1672.4</c:v>
                </c:pt>
                <c:pt idx="4">
                  <c:v>2008.6</c:v>
                </c:pt>
                <c:pt idx="5">
                  <c:v>2022.6000000000001</c:v>
                </c:pt>
                <c:pt idx="6">
                  <c:v>2373.4</c:v>
                </c:pt>
                <c:pt idx="7">
                  <c:v>2830.7999999999997</c:v>
                </c:pt>
                <c:pt idx="8">
                  <c:v>2634.3</c:v>
                </c:pt>
                <c:pt idx="9">
                  <c:v>3000.9</c:v>
                </c:pt>
                <c:pt idx="10">
                  <c:v>3247.6</c:v>
                </c:pt>
                <c:pt idx="11">
                  <c:v>3303.2</c:v>
                </c:pt>
                <c:pt idx="12">
                  <c:v>3540.2999999999997</c:v>
                </c:pt>
                <c:pt idx="13">
                  <c:v>3985.7999999999997</c:v>
                </c:pt>
                <c:pt idx="14">
                  <c:v>3971.5</c:v>
                </c:pt>
                <c:pt idx="15">
                  <c:v>4062.3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88186880"/>
        <c:axId val="88188416"/>
      </c:barChart>
      <c:catAx>
        <c:axId val="88186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8188416"/>
        <c:crosses val="autoZero"/>
        <c:auto val="1"/>
        <c:lblAlgn val="ctr"/>
        <c:lblOffset val="100"/>
        <c:noMultiLvlLbl val="0"/>
      </c:catAx>
      <c:valAx>
        <c:axId val="8818841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bg-BG" dirty="0" smtClean="0"/>
                  <a:t>Млн.</a:t>
                </a:r>
                <a:r>
                  <a:rPr lang="bg-BG" baseline="0" dirty="0" smtClean="0"/>
                  <a:t> </a:t>
                </a:r>
                <a:r>
                  <a:rPr lang="bg-BG" dirty="0" smtClean="0"/>
                  <a:t> </a:t>
                </a:r>
                <a:r>
                  <a:rPr lang="bg-BG" dirty="0"/>
                  <a:t>лева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bg-BG"/>
          </a:p>
        </c:txPr>
        <c:crossAx val="8818688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bg-BG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835250628718021"/>
          <c:y val="0.11218912292197834"/>
          <c:w val="0.82363070769914459"/>
          <c:h val="0.67110615738880997"/>
        </c:manualLayout>
      </c:layout>
      <c:pieChart>
        <c:varyColors val="1"/>
        <c:ser>
          <c:idx val="0"/>
          <c:order val="0"/>
          <c:spPr>
            <a:ln w="57150">
              <a:solidFill>
                <a:schemeClr val="bg1"/>
              </a:solidFill>
            </a:ln>
          </c:spPr>
          <c:explosion val="5"/>
          <c:dPt>
            <c:idx val="0"/>
            <c:bubble3D val="0"/>
          </c:dPt>
          <c:cat>
            <c:strRef>
              <c:f>Sheet1!$A$2:$A$6</c:f>
              <c:strCache>
                <c:ptCount val="5"/>
                <c:pt idx="0">
                  <c:v>Social and Economic Factors</c:v>
                </c:pt>
                <c:pt idx="1">
                  <c:v>Health Behaviors</c:v>
                </c:pt>
                <c:pt idx="2">
                  <c:v>Clinical Care</c:v>
                </c:pt>
                <c:pt idx="3">
                  <c:v>Physical Environment</c:v>
                </c:pt>
                <c:pt idx="4">
                  <c:v>Genes and Biology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0.4</c:v>
                </c:pt>
                <c:pt idx="1">
                  <c:v>0.3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6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bg-BG" sz="1200" dirty="0">
                <a:latin typeface="Arial" panose="020B0604020202020204" pitchFamily="34" charset="0"/>
                <a:cs typeface="Arial" panose="020B0604020202020204" pitchFamily="34" charset="0"/>
              </a:rPr>
              <a:t>Разпределение на разходите функция "Здравеопазване" по години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6508031435906653"/>
          <c:y val="0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Sheet7!$B$5</c:f>
              <c:strCache>
                <c:ptCount val="1"/>
                <c:pt idx="0">
                  <c:v>РБ</c:v>
                </c:pt>
              </c:strCache>
            </c:strRef>
          </c:tx>
          <c:invertIfNegative val="0"/>
          <c:cat>
            <c:numRef>
              <c:f>Sheet7!$C$2:$AK$2</c:f>
              <c:numCache>
                <c:formatCode>General</c:formatCode>
                <c:ptCount val="15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</c:numCache>
            </c:numRef>
          </c:cat>
          <c:val>
            <c:numRef>
              <c:f>Sheet7!$C$5:$AI$5</c:f>
              <c:numCache>
                <c:formatCode>General</c:formatCode>
                <c:ptCount val="15"/>
                <c:pt idx="0">
                  <c:v>454</c:v>
                </c:pt>
                <c:pt idx="1">
                  <c:v>701.1</c:v>
                </c:pt>
                <c:pt idx="2">
                  <c:v>609.29999999999995</c:v>
                </c:pt>
                <c:pt idx="3">
                  <c:v>774.3</c:v>
                </c:pt>
                <c:pt idx="4">
                  <c:v>808.3</c:v>
                </c:pt>
                <c:pt idx="5">
                  <c:v>560.79999999999995</c:v>
                </c:pt>
                <c:pt idx="6">
                  <c:v>706</c:v>
                </c:pt>
                <c:pt idx="7">
                  <c:v>921.09999999999991</c:v>
                </c:pt>
                <c:pt idx="8">
                  <c:v>700.4</c:v>
                </c:pt>
                <c:pt idx="9">
                  <c:v>795.4</c:v>
                </c:pt>
                <c:pt idx="10">
                  <c:v>877.80000000000007</c:v>
                </c:pt>
                <c:pt idx="11">
                  <c:v>672.7</c:v>
                </c:pt>
                <c:pt idx="12">
                  <c:v>570.5</c:v>
                </c:pt>
                <c:pt idx="13">
                  <c:v>590.6</c:v>
                </c:pt>
                <c:pt idx="14">
                  <c:v>636.79999999999995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97-4564-9679-102161E190B4}"/>
            </c:ext>
          </c:extLst>
        </c:ser>
        <c:ser>
          <c:idx val="3"/>
          <c:order val="1"/>
          <c:tx>
            <c:strRef>
              <c:f>Sheet7!$B$6</c:f>
              <c:strCache>
                <c:ptCount val="1"/>
                <c:pt idx="0">
                  <c:v>НЗОК</c:v>
                </c:pt>
              </c:strCache>
            </c:strRef>
          </c:tx>
          <c:invertIfNegative val="0"/>
          <c:cat>
            <c:numRef>
              <c:f>Sheet7!$C$2:$AK$2</c:f>
              <c:numCache>
                <c:formatCode>General</c:formatCode>
                <c:ptCount val="15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</c:numCache>
            </c:numRef>
          </c:cat>
          <c:val>
            <c:numRef>
              <c:f>Sheet7!$C$6:$AI$6</c:f>
              <c:numCache>
                <c:formatCode>General</c:formatCode>
                <c:ptCount val="15"/>
                <c:pt idx="0">
                  <c:v>428.2</c:v>
                </c:pt>
                <c:pt idx="1">
                  <c:v>585.1</c:v>
                </c:pt>
                <c:pt idx="2">
                  <c:v>776</c:v>
                </c:pt>
                <c:pt idx="3">
                  <c:v>898.1</c:v>
                </c:pt>
                <c:pt idx="4">
                  <c:v>1069.4000000000001</c:v>
                </c:pt>
                <c:pt idx="5">
                  <c:v>1317.5</c:v>
                </c:pt>
                <c:pt idx="6">
                  <c:v>1495.2</c:v>
                </c:pt>
                <c:pt idx="7">
                  <c:v>1696.4</c:v>
                </c:pt>
                <c:pt idx="8">
                  <c:v>1702.7</c:v>
                </c:pt>
                <c:pt idx="9">
                  <c:v>1979.3000000000002</c:v>
                </c:pt>
                <c:pt idx="10">
                  <c:v>2225.5</c:v>
                </c:pt>
                <c:pt idx="11">
                  <c:v>2481.6</c:v>
                </c:pt>
                <c:pt idx="12">
                  <c:v>2716.8999999999996</c:v>
                </c:pt>
                <c:pt idx="13">
                  <c:v>3135.7000000000003</c:v>
                </c:pt>
                <c:pt idx="14">
                  <c:v>3030.2999999999997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497-4564-9679-102161E190B4}"/>
            </c:ext>
          </c:extLst>
        </c:ser>
        <c:ser>
          <c:idx val="4"/>
          <c:order val="2"/>
          <c:tx>
            <c:strRef>
              <c:f>Sheet7!$B$7</c:f>
              <c:strCache>
                <c:ptCount val="1"/>
                <c:pt idx="0">
                  <c:v>Общини</c:v>
                </c:pt>
              </c:strCache>
            </c:strRef>
          </c:tx>
          <c:invertIfNegative val="0"/>
          <c:cat>
            <c:numRef>
              <c:f>Sheet7!$C$2:$AK$2</c:f>
              <c:numCache>
                <c:formatCode>General</c:formatCode>
                <c:ptCount val="15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</c:numCache>
            </c:numRef>
          </c:cat>
          <c:val>
            <c:numRef>
              <c:f>Sheet7!$C$7:$AI$7</c:f>
              <c:numCache>
                <c:formatCode>General</c:formatCode>
                <c:ptCount val="15"/>
                <c:pt idx="4">
                  <c:v>128.9</c:v>
                </c:pt>
                <c:pt idx="5">
                  <c:v>141.5</c:v>
                </c:pt>
                <c:pt idx="6">
                  <c:v>170.7</c:v>
                </c:pt>
                <c:pt idx="7">
                  <c:v>207.6</c:v>
                </c:pt>
                <c:pt idx="8">
                  <c:v>219.20000000000002</c:v>
                </c:pt>
                <c:pt idx="9">
                  <c:v>219.6</c:v>
                </c:pt>
                <c:pt idx="10">
                  <c:v>139.6</c:v>
                </c:pt>
                <c:pt idx="11">
                  <c:v>137.70000000000002</c:v>
                </c:pt>
                <c:pt idx="12">
                  <c:v>150</c:v>
                </c:pt>
                <c:pt idx="13">
                  <c:v>157.80000000000001</c:v>
                </c:pt>
                <c:pt idx="14">
                  <c:v>162.1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497-4564-9679-102161E190B4}"/>
            </c:ext>
          </c:extLst>
        </c:ser>
        <c:ser>
          <c:idx val="5"/>
          <c:order val="3"/>
          <c:tx>
            <c:strRef>
              <c:f>Sheet7!$B$8</c:f>
              <c:strCache>
                <c:ptCount val="1"/>
                <c:pt idx="0">
                  <c:v>ИБСФ</c:v>
                </c:pt>
              </c:strCache>
            </c:strRef>
          </c:tx>
          <c:invertIfNegative val="0"/>
          <c:cat>
            <c:numRef>
              <c:f>Sheet7!$C$2:$AK$2</c:f>
              <c:numCache>
                <c:formatCode>General</c:formatCode>
                <c:ptCount val="15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</c:numCache>
            </c:numRef>
          </c:cat>
          <c:val>
            <c:numRef>
              <c:f>Sheet7!$C$8:$AI$8</c:f>
              <c:numCache>
                <c:formatCode>General</c:formatCode>
                <c:ptCount val="15"/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5.8</c:v>
                </c:pt>
                <c:pt idx="8">
                  <c:v>11.1</c:v>
                </c:pt>
                <c:pt idx="9">
                  <c:v>3.3</c:v>
                </c:pt>
                <c:pt idx="10">
                  <c:v>2.1999999999999997</c:v>
                </c:pt>
                <c:pt idx="11">
                  <c:v>0.8</c:v>
                </c:pt>
                <c:pt idx="12">
                  <c:v>2.2000000000000002</c:v>
                </c:pt>
                <c:pt idx="13">
                  <c:v>0.1</c:v>
                </c:pt>
                <c:pt idx="14">
                  <c:v>2.4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497-4564-9679-102161E190B4}"/>
            </c:ext>
          </c:extLst>
        </c:ser>
        <c:ser>
          <c:idx val="6"/>
          <c:order val="4"/>
          <c:tx>
            <c:strRef>
              <c:f>Sheet7!$B$9</c:f>
              <c:strCache>
                <c:ptCount val="1"/>
                <c:pt idx="0">
                  <c:v>Предприсъединителни програми</c:v>
                </c:pt>
              </c:strCache>
            </c:strRef>
          </c:tx>
          <c:invertIfNegative val="0"/>
          <c:cat>
            <c:numRef>
              <c:f>Sheet7!$C$2:$AK$2</c:f>
              <c:numCache>
                <c:formatCode>General</c:formatCode>
                <c:ptCount val="15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</c:numCache>
            </c:numRef>
          </c:cat>
          <c:val>
            <c:numRef>
              <c:f>Sheet7!$C$9:$AI$9</c:f>
              <c:numCache>
                <c:formatCode>General</c:formatCode>
                <c:ptCount val="15"/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0.5</c:v>
                </c:pt>
                <c:pt idx="10">
                  <c:v>0.5</c:v>
                </c:pt>
                <c:pt idx="11">
                  <c:v>0.2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497-4564-9679-102161E190B4}"/>
            </c:ext>
          </c:extLst>
        </c:ser>
        <c:ser>
          <c:idx val="0"/>
          <c:order val="5"/>
          <c:tx>
            <c:strRef>
              <c:f>Sheet7!$B$10</c:f>
              <c:strCache>
                <c:ptCount val="1"/>
                <c:pt idx="0">
                  <c:v>Европейски средства</c:v>
                </c:pt>
              </c:strCache>
            </c:strRef>
          </c:tx>
          <c:invertIfNegative val="0"/>
          <c:cat>
            <c:numRef>
              <c:f>Sheet7!$C$2:$AK$2</c:f>
              <c:numCache>
                <c:formatCode>General</c:formatCode>
                <c:ptCount val="15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</c:numCache>
            </c:numRef>
          </c:cat>
          <c:val>
            <c:numRef>
              <c:f>Sheet7!$C$10:$AI$10</c:f>
              <c:numCache>
                <c:formatCode>General</c:formatCode>
                <c:ptCount val="15"/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2.5999999999999996</c:v>
                </c:pt>
                <c:pt idx="10">
                  <c:v>2.1</c:v>
                </c:pt>
                <c:pt idx="11">
                  <c:v>10.199999999999999</c:v>
                </c:pt>
                <c:pt idx="12">
                  <c:v>100.89999999999999</c:v>
                </c:pt>
                <c:pt idx="13">
                  <c:v>101.5</c:v>
                </c:pt>
                <c:pt idx="14">
                  <c:v>139.9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497-4564-9679-102161E190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21915904"/>
        <c:axId val="21917696"/>
      </c:barChart>
      <c:catAx>
        <c:axId val="21915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917696"/>
        <c:crosses val="autoZero"/>
        <c:auto val="1"/>
        <c:lblAlgn val="ctr"/>
        <c:lblOffset val="100"/>
        <c:noMultiLvlLbl val="0"/>
      </c:catAx>
      <c:valAx>
        <c:axId val="2191769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bg-BG" dirty="0" smtClean="0"/>
                  <a:t>млн. </a:t>
                </a:r>
                <a:r>
                  <a:rPr lang="bg-BG" dirty="0"/>
                  <a:t>лева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19159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/>
      </a:pPr>
      <a:endParaRPr lang="bg-BG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3384026868060879"/>
          <c:y val="7.5226875788887315E-2"/>
          <c:w val="0.66615973131939121"/>
          <c:h val="0.5700567422313170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Sheet6!$B$9</c:f>
              <c:strCache>
                <c:ptCount val="1"/>
                <c:pt idx="0">
                  <c:v>ПИМП</c:v>
                </c:pt>
              </c:strCache>
            </c:strRef>
          </c:tx>
          <c:invertIfNegative val="0"/>
          <c:cat>
            <c:numRef>
              <c:f>Sheet6!$V$8:$V$19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Sheet6!$E$9:$R$9</c:f>
              <c:numCache>
                <c:formatCode>#,##0</c:formatCode>
                <c:ptCount val="12"/>
                <c:pt idx="0">
                  <c:v>110952</c:v>
                </c:pt>
                <c:pt idx="1">
                  <c:v>113940</c:v>
                </c:pt>
                <c:pt idx="2">
                  <c:v>125945</c:v>
                </c:pt>
                <c:pt idx="3">
                  <c:v>157000</c:v>
                </c:pt>
                <c:pt idx="4">
                  <c:v>157000</c:v>
                </c:pt>
                <c:pt idx="5">
                  <c:v>169000</c:v>
                </c:pt>
                <c:pt idx="6">
                  <c:v>169000</c:v>
                </c:pt>
                <c:pt idx="7">
                  <c:v>176000</c:v>
                </c:pt>
                <c:pt idx="8">
                  <c:v>176000</c:v>
                </c:pt>
                <c:pt idx="9">
                  <c:v>178000</c:v>
                </c:pt>
                <c:pt idx="10">
                  <c:v>180017</c:v>
                </c:pt>
                <c:pt idx="11">
                  <c:v>200000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F39-40FF-9471-81F466D783B0}"/>
            </c:ext>
          </c:extLst>
        </c:ser>
        <c:ser>
          <c:idx val="1"/>
          <c:order val="1"/>
          <c:tx>
            <c:strRef>
              <c:f>Sheet6!$B$10</c:f>
              <c:strCache>
                <c:ptCount val="1"/>
                <c:pt idx="0">
                  <c:v>СИМП</c:v>
                </c:pt>
              </c:strCache>
            </c:strRef>
          </c:tx>
          <c:invertIfNegative val="0"/>
          <c:cat>
            <c:numRef>
              <c:f>Sheet6!$V$8:$V$19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Sheet6!$E$10:$R$10</c:f>
              <c:numCache>
                <c:formatCode>#,##0</c:formatCode>
                <c:ptCount val="12"/>
                <c:pt idx="0">
                  <c:v>111159</c:v>
                </c:pt>
                <c:pt idx="1">
                  <c:v>123823</c:v>
                </c:pt>
                <c:pt idx="2">
                  <c:v>136162</c:v>
                </c:pt>
                <c:pt idx="3">
                  <c:v>154800</c:v>
                </c:pt>
                <c:pt idx="4">
                  <c:v>154000</c:v>
                </c:pt>
                <c:pt idx="5">
                  <c:v>171000</c:v>
                </c:pt>
                <c:pt idx="6">
                  <c:v>171000</c:v>
                </c:pt>
                <c:pt idx="7">
                  <c:v>178000</c:v>
                </c:pt>
                <c:pt idx="8">
                  <c:v>181000</c:v>
                </c:pt>
                <c:pt idx="9">
                  <c:v>190000</c:v>
                </c:pt>
                <c:pt idx="10">
                  <c:v>201542</c:v>
                </c:pt>
                <c:pt idx="11">
                  <c:v>211400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F39-40FF-9471-81F466D783B0}"/>
            </c:ext>
          </c:extLst>
        </c:ser>
        <c:ser>
          <c:idx val="2"/>
          <c:order val="2"/>
          <c:tx>
            <c:strRef>
              <c:f>Sheet6!$B$11</c:f>
              <c:strCache>
                <c:ptCount val="1"/>
                <c:pt idx="0">
                  <c:v>Дентална</c:v>
                </c:pt>
              </c:strCache>
            </c:strRef>
          </c:tx>
          <c:invertIfNegative val="0"/>
          <c:cat>
            <c:numRef>
              <c:f>Sheet6!$V$8:$V$19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Sheet6!$E$11:$R$11</c:f>
              <c:numCache>
                <c:formatCode>#,##0</c:formatCode>
                <c:ptCount val="12"/>
                <c:pt idx="0">
                  <c:v>59823</c:v>
                </c:pt>
                <c:pt idx="1">
                  <c:v>69278</c:v>
                </c:pt>
                <c:pt idx="2">
                  <c:v>67516</c:v>
                </c:pt>
                <c:pt idx="3">
                  <c:v>91363</c:v>
                </c:pt>
                <c:pt idx="4">
                  <c:v>91000</c:v>
                </c:pt>
                <c:pt idx="5">
                  <c:v>94000</c:v>
                </c:pt>
                <c:pt idx="6">
                  <c:v>101394</c:v>
                </c:pt>
                <c:pt idx="7">
                  <c:v>106500</c:v>
                </c:pt>
                <c:pt idx="8">
                  <c:v>120000</c:v>
                </c:pt>
                <c:pt idx="9">
                  <c:v>120000</c:v>
                </c:pt>
                <c:pt idx="10">
                  <c:v>123000</c:v>
                </c:pt>
                <c:pt idx="11">
                  <c:v>147000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F39-40FF-9471-81F466D783B0}"/>
            </c:ext>
          </c:extLst>
        </c:ser>
        <c:ser>
          <c:idx val="3"/>
          <c:order val="3"/>
          <c:tx>
            <c:strRef>
              <c:f>Sheet6!$B$12</c:f>
              <c:strCache>
                <c:ptCount val="1"/>
                <c:pt idx="0">
                  <c:v>МДД</c:v>
                </c:pt>
              </c:strCache>
            </c:strRef>
          </c:tx>
          <c:invertIfNegative val="0"/>
          <c:cat>
            <c:numRef>
              <c:f>Sheet6!$V$8:$V$19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Sheet6!$E$12:$R$12</c:f>
              <c:numCache>
                <c:formatCode>#,##0</c:formatCode>
                <c:ptCount val="12"/>
                <c:pt idx="0">
                  <c:v>52268</c:v>
                </c:pt>
                <c:pt idx="1">
                  <c:v>51180</c:v>
                </c:pt>
                <c:pt idx="2">
                  <c:v>55621</c:v>
                </c:pt>
                <c:pt idx="3">
                  <c:v>61828</c:v>
                </c:pt>
                <c:pt idx="4">
                  <c:v>61000</c:v>
                </c:pt>
                <c:pt idx="5">
                  <c:v>71500</c:v>
                </c:pt>
                <c:pt idx="6">
                  <c:v>71500</c:v>
                </c:pt>
                <c:pt idx="7">
                  <c:v>71500</c:v>
                </c:pt>
                <c:pt idx="8">
                  <c:v>71500</c:v>
                </c:pt>
                <c:pt idx="9">
                  <c:v>70000</c:v>
                </c:pt>
                <c:pt idx="10">
                  <c:v>70441</c:v>
                </c:pt>
                <c:pt idx="11">
                  <c:v>77500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F39-40FF-9471-81F466D783B0}"/>
            </c:ext>
          </c:extLst>
        </c:ser>
        <c:ser>
          <c:idx val="4"/>
          <c:order val="4"/>
          <c:tx>
            <c:strRef>
              <c:f>Sheet6!$B$13</c:f>
              <c:strCache>
                <c:ptCount val="1"/>
                <c:pt idx="0">
                  <c:v>Лекарства за домашно лечение</c:v>
                </c:pt>
              </c:strCache>
            </c:strRef>
          </c:tx>
          <c:invertIfNegative val="0"/>
          <c:cat>
            <c:numRef>
              <c:f>Sheet6!$V$8:$V$19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Sheet6!$E$13:$R$13</c:f>
              <c:numCache>
                <c:formatCode>#,##0</c:formatCode>
                <c:ptCount val="12"/>
                <c:pt idx="0">
                  <c:v>270000</c:v>
                </c:pt>
                <c:pt idx="1">
                  <c:v>282065</c:v>
                </c:pt>
                <c:pt idx="2">
                  <c:v>295490</c:v>
                </c:pt>
                <c:pt idx="3">
                  <c:v>330000</c:v>
                </c:pt>
                <c:pt idx="4">
                  <c:v>347000</c:v>
                </c:pt>
                <c:pt idx="5">
                  <c:v>391000</c:v>
                </c:pt>
                <c:pt idx="6">
                  <c:v>495525</c:v>
                </c:pt>
                <c:pt idx="7">
                  <c:v>534000</c:v>
                </c:pt>
                <c:pt idx="8">
                  <c:v>527000</c:v>
                </c:pt>
                <c:pt idx="9">
                  <c:v>544164</c:v>
                </c:pt>
                <c:pt idx="10">
                  <c:v>750926</c:v>
                </c:pt>
                <c:pt idx="11">
                  <c:v>798571.6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F39-40FF-9471-81F466D783B0}"/>
            </c:ext>
          </c:extLst>
        </c:ser>
        <c:ser>
          <c:idx val="5"/>
          <c:order val="5"/>
          <c:tx>
            <c:strRef>
              <c:f>Sheet6!$B$14</c:f>
              <c:strCache>
                <c:ptCount val="1"/>
                <c:pt idx="0">
                  <c:v>Медицински изделия</c:v>
                </c:pt>
              </c:strCache>
            </c:strRef>
          </c:tx>
          <c:invertIfNegative val="0"/>
          <c:cat>
            <c:numRef>
              <c:f>Sheet6!$V$8:$V$19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Sheet6!$E$14:$R$14</c:f>
              <c:numCache>
                <c:formatCode>General</c:formatCode>
                <c:ptCount val="12"/>
                <c:pt idx="7" formatCode="#,##0">
                  <c:v>70000</c:v>
                </c:pt>
                <c:pt idx="8" formatCode="#,##0">
                  <c:v>82000</c:v>
                </c:pt>
                <c:pt idx="9" formatCode="#,##0">
                  <c:v>77000</c:v>
                </c:pt>
                <c:pt idx="10" formatCode="#,##0">
                  <c:v>80000</c:v>
                </c:pt>
                <c:pt idx="11" formatCode="#,##0">
                  <c:v>80000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F39-40FF-9471-81F466D783B0}"/>
            </c:ext>
          </c:extLst>
        </c:ser>
        <c:ser>
          <c:idx val="6"/>
          <c:order val="6"/>
          <c:tx>
            <c:strRef>
              <c:f>Sheet6!$B$15</c:f>
              <c:strCache>
                <c:ptCount val="1"/>
                <c:pt idx="0">
                  <c:v>Лекарствена терапия при злокачествени заболявания</c:v>
                </c:pt>
              </c:strCache>
            </c:strRef>
          </c:tx>
          <c:invertIfNegative val="0"/>
          <c:cat>
            <c:numRef>
              <c:f>Sheet6!$V$8:$V$19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Sheet6!$E$15:$R$15</c:f>
              <c:numCache>
                <c:formatCode>General</c:formatCode>
                <c:ptCount val="12"/>
                <c:pt idx="7" formatCode="#,##0">
                  <c:v>90000</c:v>
                </c:pt>
                <c:pt idx="8" formatCode="#,##0">
                  <c:v>170000</c:v>
                </c:pt>
                <c:pt idx="9" formatCode="#,##0">
                  <c:v>175000</c:v>
                </c:pt>
                <c:pt idx="10" formatCode="#,##0">
                  <c:v>210000</c:v>
                </c:pt>
                <c:pt idx="11" formatCode="#,##0">
                  <c:v>225565.6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F39-40FF-9471-81F466D783B0}"/>
            </c:ext>
          </c:extLst>
        </c:ser>
        <c:ser>
          <c:idx val="7"/>
          <c:order val="7"/>
          <c:tx>
            <c:strRef>
              <c:f>Sheet6!$B$16</c:f>
              <c:strCache>
                <c:ptCount val="1"/>
                <c:pt idx="0">
                  <c:v>БП</c:v>
                </c:pt>
              </c:strCache>
            </c:strRef>
          </c:tx>
          <c:invertIfNegative val="0"/>
          <c:cat>
            <c:numRef>
              <c:f>Sheet6!$V$8:$V$19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Sheet6!$E$16:$R$16</c:f>
              <c:numCache>
                <c:formatCode>#,##0</c:formatCode>
                <c:ptCount val="12"/>
                <c:pt idx="0">
                  <c:v>614392</c:v>
                </c:pt>
                <c:pt idx="1">
                  <c:v>822211</c:v>
                </c:pt>
                <c:pt idx="2">
                  <c:v>785575</c:v>
                </c:pt>
                <c:pt idx="3">
                  <c:v>1171681</c:v>
                </c:pt>
                <c:pt idx="4">
                  <c:v>1016932</c:v>
                </c:pt>
                <c:pt idx="5">
                  <c:v>958020</c:v>
                </c:pt>
                <c:pt idx="6">
                  <c:v>1168876</c:v>
                </c:pt>
                <c:pt idx="7">
                  <c:v>1189511</c:v>
                </c:pt>
                <c:pt idx="8">
                  <c:v>1217128</c:v>
                </c:pt>
                <c:pt idx="9">
                  <c:v>1282916</c:v>
                </c:pt>
                <c:pt idx="10">
                  <c:v>1343322</c:v>
                </c:pt>
                <c:pt idx="11">
                  <c:v>1457528.9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6F39-40FF-9471-81F466D783B0}"/>
            </c:ext>
          </c:extLst>
        </c:ser>
        <c:ser>
          <c:idx val="8"/>
          <c:order val="8"/>
          <c:tx>
            <c:strRef>
              <c:f>Sheet6!$B$17</c:f>
              <c:strCache>
                <c:ptCount val="1"/>
                <c:pt idx="0">
                  <c:v>други</c:v>
                </c:pt>
              </c:strCache>
            </c:strRef>
          </c:tx>
          <c:invertIfNegative val="0"/>
          <c:cat>
            <c:numRef>
              <c:f>Sheet6!$V$8:$V$19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Sheet6!$E$17:$R$17</c:f>
              <c:numCache>
                <c:formatCode>#,##0</c:formatCode>
                <c:ptCount val="12"/>
                <c:pt idx="0">
                  <c:v>600</c:v>
                </c:pt>
                <c:pt idx="1">
                  <c:v>264</c:v>
                </c:pt>
                <c:pt idx="2">
                  <c:v>20000</c:v>
                </c:pt>
                <c:pt idx="3">
                  <c:v>20000</c:v>
                </c:pt>
                <c:pt idx="4">
                  <c:v>33000</c:v>
                </c:pt>
                <c:pt idx="5">
                  <c:v>20000</c:v>
                </c:pt>
                <c:pt idx="6">
                  <c:v>37225</c:v>
                </c:pt>
                <c:pt idx="7">
                  <c:v>58000</c:v>
                </c:pt>
                <c:pt idx="8">
                  <c:v>58000</c:v>
                </c:pt>
                <c:pt idx="9">
                  <c:v>58000</c:v>
                </c:pt>
                <c:pt idx="10">
                  <c:v>60000</c:v>
                </c:pt>
                <c:pt idx="11">
                  <c:v>60000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F39-40FF-9471-81F466D783B0}"/>
            </c:ext>
          </c:extLst>
        </c:ser>
        <c:ser>
          <c:idx val="9"/>
          <c:order val="9"/>
          <c:tx>
            <c:strRef>
              <c:f>Sheet6!$B$18</c:f>
              <c:strCache>
                <c:ptCount val="1"/>
                <c:pt idx="0">
                  <c:v>неразплатени от предходна година</c:v>
                </c:pt>
              </c:strCache>
            </c:strRef>
          </c:tx>
          <c:invertIfNegative val="0"/>
          <c:cat>
            <c:numRef>
              <c:f>Sheet6!$V$8:$V$19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Sheet6!$E$18:$R$18</c:f>
              <c:numCache>
                <c:formatCode>General</c:formatCode>
                <c:ptCount val="12"/>
                <c:pt idx="5" formatCode="#,##0">
                  <c:v>100000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6F39-40FF-9471-81F466D783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88316928"/>
        <c:axId val="88318720"/>
      </c:barChart>
      <c:catAx>
        <c:axId val="8831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8318720"/>
        <c:crosses val="autoZero"/>
        <c:auto val="1"/>
        <c:lblAlgn val="ctr"/>
        <c:lblOffset val="100"/>
        <c:noMultiLvlLbl val="0"/>
      </c:catAx>
      <c:valAx>
        <c:axId val="8831872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bg-BG"/>
                  <a:t>хил. лева</a:t>
                </a:r>
              </a:p>
            </c:rich>
          </c:tx>
          <c:layout>
            <c:manualLayout>
              <c:xMode val="edge"/>
              <c:yMode val="edge"/>
              <c:x val="9.9463073923626411E-2"/>
              <c:y val="0.30238355821128227"/>
            </c:manualLayout>
          </c:layout>
          <c:overlay val="0"/>
        </c:title>
        <c:numFmt formatCode="#,##0" sourceLinked="1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bg-BG"/>
          </a:p>
        </c:txPr>
        <c:crossAx val="8831692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bg-BG"/>
          </a:p>
        </c:txPr>
      </c:dTable>
    </c:plotArea>
    <c:plotVisOnly val="1"/>
    <c:dispBlanksAs val="gap"/>
    <c:showDLblsOverMax val="0"/>
  </c:chart>
  <c:txPr>
    <a:bodyPr/>
    <a:lstStyle/>
    <a:p>
      <a:pPr>
        <a:defRPr sz="900"/>
      </a:pPr>
      <a:endParaRPr lang="bg-BG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600" dirty="0"/>
              <a:t>Разходи по политики и програми 2011-201</a:t>
            </a:r>
            <a:r>
              <a:rPr lang="en-US" sz="1600" dirty="0"/>
              <a:t>7</a:t>
            </a:r>
            <a:r>
              <a:rPr lang="en-US" sz="1600" baseline="0" dirty="0"/>
              <a:t> </a:t>
            </a:r>
            <a:r>
              <a:rPr lang="bg-BG" sz="1600" dirty="0"/>
              <a:t>г. (по бюджета на Министерство на здравеопазването</a:t>
            </a:r>
            <a:r>
              <a:rPr lang="bg-BG" dirty="0"/>
              <a:t>)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'Разходи по политики и програми'!$B$6</c:f>
              <c:strCache>
                <c:ptCount val="1"/>
                <c:pt idx="0">
                  <c:v>ПРОМОЦИЯ, ПРЕВЕНЦИЯ И КОНТРОЛ НА ОБЩЕСТВЕНОТО ЗДРАВЕ</c:v>
                </c:pt>
              </c:strCache>
            </c:strRef>
          </c:tx>
          <c:invertIfNegative val="0"/>
          <c:cat>
            <c:strRef>
              <c:f>'Разходи по политики и програми'!$C$4:$I$4</c:f>
              <c:strCache>
                <c:ptCount val="7"/>
                <c:pt idx="0">
                  <c:v>Отчет 2011 г.</c:v>
                </c:pt>
                <c:pt idx="1">
                  <c:v>Отчет 2012 г.</c:v>
                </c:pt>
                <c:pt idx="2">
                  <c:v>Отчет 2013 г.</c:v>
                </c:pt>
                <c:pt idx="3">
                  <c:v>Отчет 2014 г.</c:v>
                </c:pt>
                <c:pt idx="4">
                  <c:v>Отчет 2015 г.</c:v>
                </c:pt>
                <c:pt idx="5">
                  <c:v>Отчет 2016 г.</c:v>
                </c:pt>
                <c:pt idx="6">
                  <c:v>Отчет 2017 г.</c:v>
                </c:pt>
              </c:strCache>
            </c:strRef>
          </c:cat>
          <c:val>
            <c:numRef>
              <c:f>'Разходи по политики и програми'!$C$7:$I$7</c:f>
              <c:numCache>
                <c:formatCode>0.00%</c:formatCode>
                <c:ptCount val="7"/>
                <c:pt idx="0">
                  <c:v>0.15853475974701547</c:v>
                </c:pt>
                <c:pt idx="1">
                  <c:v>0.2348848916712645</c:v>
                </c:pt>
                <c:pt idx="2">
                  <c:v>0.16882671847514696</c:v>
                </c:pt>
                <c:pt idx="3">
                  <c:v>0.17296495844923865</c:v>
                </c:pt>
                <c:pt idx="4">
                  <c:v>0.1794446385930166</c:v>
                </c:pt>
                <c:pt idx="5">
                  <c:v>0.21497933456764601</c:v>
                </c:pt>
                <c:pt idx="6">
                  <c:v>0.20630396526518183</c:v>
                </c:pt>
              </c:numCache>
            </c:numRef>
          </c:val>
        </c:ser>
        <c:ser>
          <c:idx val="1"/>
          <c:order val="1"/>
          <c:tx>
            <c:strRef>
              <c:f>'Разходи по политики и програми'!$B$13</c:f>
              <c:strCache>
                <c:ptCount val="1"/>
                <c:pt idx="0">
                  <c:v>ДИАГНОСТИКА И ЛЕЧЕНИЕ</c:v>
                </c:pt>
              </c:strCache>
            </c:strRef>
          </c:tx>
          <c:invertIfNegative val="0"/>
          <c:cat>
            <c:strRef>
              <c:f>'Разходи по политики и програми'!$C$4:$I$4</c:f>
              <c:strCache>
                <c:ptCount val="7"/>
                <c:pt idx="0">
                  <c:v>Отчет 2011 г.</c:v>
                </c:pt>
                <c:pt idx="1">
                  <c:v>Отчет 2012 г.</c:v>
                </c:pt>
                <c:pt idx="2">
                  <c:v>Отчет 2013 г.</c:v>
                </c:pt>
                <c:pt idx="3">
                  <c:v>Отчет 2014 г.</c:v>
                </c:pt>
                <c:pt idx="4">
                  <c:v>Отчет 2015 г.</c:v>
                </c:pt>
                <c:pt idx="5">
                  <c:v>Отчет 2016 г.</c:v>
                </c:pt>
                <c:pt idx="6">
                  <c:v>Отчет 2017 г.</c:v>
                </c:pt>
              </c:strCache>
            </c:strRef>
          </c:cat>
          <c:val>
            <c:numRef>
              <c:f>'Разходи по политики и програми'!$C$14:$I$14</c:f>
              <c:numCache>
                <c:formatCode>0.00%</c:formatCode>
                <c:ptCount val="7"/>
                <c:pt idx="0">
                  <c:v>0.69219855805457542</c:v>
                </c:pt>
                <c:pt idx="1">
                  <c:v>0.71870124238389255</c:v>
                </c:pt>
                <c:pt idx="2">
                  <c:v>0.75069590491142479</c:v>
                </c:pt>
                <c:pt idx="3">
                  <c:v>0.74276158064530651</c:v>
                </c:pt>
                <c:pt idx="4">
                  <c:v>0.75720931231486344</c:v>
                </c:pt>
                <c:pt idx="5">
                  <c:v>0.7181646086317196</c:v>
                </c:pt>
                <c:pt idx="6">
                  <c:v>0.71210985116641468</c:v>
                </c:pt>
              </c:numCache>
            </c:numRef>
          </c:val>
        </c:ser>
        <c:ser>
          <c:idx val="2"/>
          <c:order val="2"/>
          <c:tx>
            <c:strRef>
              <c:f>'Разходи по политики и програми'!$B$22</c:f>
              <c:strCache>
                <c:ptCount val="1"/>
                <c:pt idx="0">
                  <c:v>ЛЕКАРСТВЕНИ ПРОДУКТИ И МЕДИЦИНСКИ ИЗДЕЛИЯ</c:v>
                </c:pt>
              </c:strCache>
            </c:strRef>
          </c:tx>
          <c:invertIfNegative val="0"/>
          <c:cat>
            <c:strRef>
              <c:f>'Разходи по политики и програми'!$C$4:$I$4</c:f>
              <c:strCache>
                <c:ptCount val="7"/>
                <c:pt idx="0">
                  <c:v>Отчет 2011 г.</c:v>
                </c:pt>
                <c:pt idx="1">
                  <c:v>Отчет 2012 г.</c:v>
                </c:pt>
                <c:pt idx="2">
                  <c:v>Отчет 2013 г.</c:v>
                </c:pt>
                <c:pt idx="3">
                  <c:v>Отчет 2014 г.</c:v>
                </c:pt>
                <c:pt idx="4">
                  <c:v>Отчет 2015 г.</c:v>
                </c:pt>
                <c:pt idx="5">
                  <c:v>Отчет 2016 г.</c:v>
                </c:pt>
                <c:pt idx="6">
                  <c:v>Отчет 2017 г.</c:v>
                </c:pt>
              </c:strCache>
            </c:strRef>
          </c:cat>
          <c:val>
            <c:numRef>
              <c:f>'Разходи по политики и програми'!$C$23:$I$23</c:f>
              <c:numCache>
                <c:formatCode>0.00%</c:formatCode>
                <c:ptCount val="7"/>
                <c:pt idx="0">
                  <c:v>0.13193913432306645</c:v>
                </c:pt>
                <c:pt idx="1">
                  <c:v>2.6561217435822456E-2</c:v>
                </c:pt>
                <c:pt idx="2">
                  <c:v>5.2830814578667035E-2</c:v>
                </c:pt>
                <c:pt idx="3">
                  <c:v>4.0248468899353934E-2</c:v>
                </c:pt>
                <c:pt idx="4">
                  <c:v>4.6933452483751636E-2</c:v>
                </c:pt>
                <c:pt idx="5">
                  <c:v>4.5125386753515781E-2</c:v>
                </c:pt>
                <c:pt idx="6">
                  <c:v>5.4579994386799766E-2</c:v>
                </c:pt>
              </c:numCache>
            </c:numRef>
          </c:val>
        </c:ser>
        <c:ser>
          <c:idx val="3"/>
          <c:order val="3"/>
          <c:tx>
            <c:strRef>
              <c:f>'Разходи по политики и програми'!$B$25</c:f>
              <c:strCache>
                <c:ptCount val="1"/>
                <c:pt idx="0">
                  <c:v>БЮДЖЕТНА ПРОГРАМА «АДМИНИСТРАЦИЯ»</c:v>
                </c:pt>
              </c:strCache>
            </c:strRef>
          </c:tx>
          <c:invertIfNegative val="0"/>
          <c:cat>
            <c:strRef>
              <c:f>'Разходи по политики и програми'!$C$4:$I$4</c:f>
              <c:strCache>
                <c:ptCount val="7"/>
                <c:pt idx="0">
                  <c:v>Отчет 2011 г.</c:v>
                </c:pt>
                <c:pt idx="1">
                  <c:v>Отчет 2012 г.</c:v>
                </c:pt>
                <c:pt idx="2">
                  <c:v>Отчет 2013 г.</c:v>
                </c:pt>
                <c:pt idx="3">
                  <c:v>Отчет 2014 г.</c:v>
                </c:pt>
                <c:pt idx="4">
                  <c:v>Отчет 2015 г.</c:v>
                </c:pt>
                <c:pt idx="5">
                  <c:v>Отчет 2016 г.</c:v>
                </c:pt>
                <c:pt idx="6">
                  <c:v>Отчет 2017 г.</c:v>
                </c:pt>
              </c:strCache>
            </c:strRef>
          </c:cat>
          <c:val>
            <c:numRef>
              <c:f>'Разходи по политики и програми'!$C$26:$I$26</c:f>
              <c:numCache>
                <c:formatCode>0.00%</c:formatCode>
                <c:ptCount val="7"/>
                <c:pt idx="0">
                  <c:v>1.7327547875342585E-2</c:v>
                </c:pt>
                <c:pt idx="1">
                  <c:v>1.9852648509020611E-2</c:v>
                </c:pt>
                <c:pt idx="2">
                  <c:v>2.7646562034761325E-2</c:v>
                </c:pt>
                <c:pt idx="3">
                  <c:v>4.402499200610089E-2</c:v>
                </c:pt>
                <c:pt idx="4">
                  <c:v>1.6412596608368406E-2</c:v>
                </c:pt>
                <c:pt idx="5">
                  <c:v>2.1730670047118681E-2</c:v>
                </c:pt>
                <c:pt idx="6">
                  <c:v>2.7004100987336788E-2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88035712"/>
        <c:axId val="88037248"/>
      </c:barChart>
      <c:catAx>
        <c:axId val="88035712"/>
        <c:scaling>
          <c:orientation val="minMax"/>
        </c:scaling>
        <c:delete val="0"/>
        <c:axPos val="b"/>
        <c:majorTickMark val="none"/>
        <c:minorTickMark val="none"/>
        <c:tickLblPos val="nextTo"/>
        <c:crossAx val="88037248"/>
        <c:crosses val="autoZero"/>
        <c:auto val="1"/>
        <c:lblAlgn val="ctr"/>
        <c:lblOffset val="100"/>
        <c:noMultiLvlLbl val="0"/>
      </c:catAx>
      <c:valAx>
        <c:axId val="8803724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/>
          <c:overlay val="0"/>
        </c:title>
        <c:numFmt formatCode="0%" sourceLinked="1"/>
        <c:majorTickMark val="none"/>
        <c:minorTickMark val="none"/>
        <c:tickLblPos val="nextTo"/>
        <c:crossAx val="8803571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/>
      </a:pPr>
      <a:endParaRPr lang="bg-BG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Национален център по обществено здраве и анализи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CD032-21F8-4B4E-93B3-A0CBE9F451F8}" type="datetimeFigureOut">
              <a:rPr lang="bg-BG" smtClean="0"/>
              <a:t>13.6.2018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2DE916-ADF8-46FC-BBE7-4CFD75C8C71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50895923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Национален център по обществено здраве и анализи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C3BCD-50D7-4EDD-AB3A-8D233486F84F}" type="datetimeFigureOut">
              <a:rPr lang="bg-BG" smtClean="0"/>
              <a:t>13.6.2018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EEA73-4F5D-42DA-BA82-E51077EEF7A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40060751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315CEAE-62FE-40E5-A776-8F71D56F6709}" type="datetime1">
              <a:rPr lang="bg-BG" smtClean="0"/>
              <a:t>13.6.2018 г.</a:t>
            </a:fld>
            <a:endParaRPr lang="bg-BG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ru-RU" smtClean="0"/>
              <a:t>Национален център по обществено здраве и анализи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79097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CC51A-898D-41A7-9D72-CE7DE227F9AD}" type="datetime1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DAEC-CCB0-40AB-8D67-1D3061AA8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061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92A43-A6A6-4B3B-9F07-CA64C5D2E247}" type="datetime1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E276A-A85C-4F90-BF69-35E3152C4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5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F57A1-B7C6-4B51-BE57-03FAC2D0F6A1}" type="datetime1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1A840-7729-440E-B99F-0DA895E7E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360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72414-BC2C-46EF-B4D3-F2399CE07D29}" type="datetime1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20CFC-DFE0-458B-92C4-709EBAC751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9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85690-C7C9-4B69-880D-303F3D5F84CC}" type="datetime1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7A6B9-7ABC-4880-BB5B-F123A54D1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255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03BEE-FE8C-4E1D-8453-4E8B6C134E4E}" type="datetime1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0EDEA-FEB1-4C01-B42A-9E3A08FBDE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08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016DA-CBA7-49ED-94B3-5CE5EE19EC46}" type="datetime1">
              <a:rPr lang="en-US" smtClean="0"/>
              <a:t>6/13/2018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7D8F2-38DD-4A69-BDC4-F6F0C0A16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77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369D9-651E-41F8-8710-B46928C3433C}" type="datetime1">
              <a:rPr lang="en-US" smtClean="0"/>
              <a:t>6/13/2018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44591-A8BF-4E47-9E31-0A935BFB3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021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6897D-30B4-4296-B71F-F59CFFC5B231}" type="datetime1">
              <a:rPr lang="en-US" smtClean="0"/>
              <a:t>6/13/2018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F6077-AF7E-4994-B835-853D5EBC2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23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11816-5356-4326-AB97-7EDE54962961}" type="datetime1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15DFE-A84F-4825-AB54-E1AD5B3A3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588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59B40-C473-4D91-BEDE-A46A70F5E36F}" type="datetime1">
              <a:rPr lang="en-US" smtClean="0"/>
              <a:t>6/13/2018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5F53C-DEAF-4CC1-B519-3C67E3737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63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D8E461-2679-4345-8E93-7DE7F411EFBB}" type="datetime1">
              <a:rPr lang="en-US" smtClean="0"/>
              <a:t>6/13/2018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9A15EB2-9B49-4D86-9300-A63DD1663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3" r:id="rId2"/>
    <p:sldLayoutId id="2147483712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13" r:id="rId9"/>
    <p:sldLayoutId id="2147483709" r:id="rId10"/>
    <p:sldLayoutId id="214748371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png"/><Relationship Id="rId4" Type="http://schemas.openxmlformats.org/officeDocument/2006/relationships/oleObject" Target="../embeddings/Microsoft_Excel_97-2003_Worksheet2.xls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2.png"/><Relationship Id="rId4" Type="http://schemas.openxmlformats.org/officeDocument/2006/relationships/oleObject" Target="../embeddings/Microsoft_Excel_97-2003_Worksheet3.xls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oleObject" Target="../embeddings/Microsoft_Excel_97-2003_Worksheet4.xls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4.png"/><Relationship Id="rId5" Type="http://schemas.openxmlformats.org/officeDocument/2006/relationships/image" Target="../media/image15.png"/><Relationship Id="rId4" Type="http://schemas.openxmlformats.org/officeDocument/2006/relationships/oleObject" Target="../embeddings/Microsoft_Excel_97-2003_Worksheet5.xls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4.png"/><Relationship Id="rId5" Type="http://schemas.openxmlformats.org/officeDocument/2006/relationships/image" Target="../media/image16.png"/><Relationship Id="rId4" Type="http://schemas.openxmlformats.org/officeDocument/2006/relationships/oleObject" Target="../embeddings/Microsoft_Excel_97-2003_Worksheet6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4.png"/><Relationship Id="rId5" Type="http://schemas.openxmlformats.org/officeDocument/2006/relationships/image" Target="../media/image17.png"/><Relationship Id="rId4" Type="http://schemas.openxmlformats.org/officeDocument/2006/relationships/oleObject" Target="../embeddings/Microsoft_Excel_97-2003_Worksheet7.xls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4.png"/><Relationship Id="rId5" Type="http://schemas.openxmlformats.org/officeDocument/2006/relationships/image" Target="../media/image18.png"/><Relationship Id="rId4" Type="http://schemas.openxmlformats.org/officeDocument/2006/relationships/oleObject" Target="../embeddings/Microsoft_Excel_97-2003_Worksheet8.xls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png"/><Relationship Id="rId4" Type="http://schemas.openxmlformats.org/officeDocument/2006/relationships/oleObject" Target="../embeddings/Microsoft_Excel_97-2003_Worksheet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492896"/>
            <a:ext cx="7772400" cy="1362456"/>
          </a:xfrm>
        </p:spPr>
        <p:txBody>
          <a:bodyPr/>
          <a:lstStyle/>
          <a:p>
            <a:pPr algn="ctr"/>
            <a:r>
              <a:rPr lang="bg-BG" sz="3200" cap="all" dirty="0">
                <a:ln>
                  <a:noFill/>
                </a:ln>
                <a:solidFill>
                  <a:srgbClr val="0BD0D9">
                    <a:tint val="90000"/>
                    <a:satMod val="12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Здравно-демографско състояние на населението, финансиране и проблеми на общественото здраве в българия</a:t>
            </a:r>
            <a:endParaRPr lang="bg-BG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4581128"/>
            <a:ext cx="7772400" cy="1509712"/>
          </a:xfrm>
        </p:spPr>
        <p:txBody>
          <a:bodyPr/>
          <a:lstStyle/>
          <a:p>
            <a:pPr algn="ctr"/>
            <a:r>
              <a:rPr lang="bg-BG" dirty="0" smtClean="0"/>
              <a:t>Доц. Христо Хинков, проф. Пл. Димитров, проф. П. Салчев, доц. Кр. Дикова</a:t>
            </a:r>
          </a:p>
          <a:p>
            <a:pPr algn="ctr"/>
            <a:r>
              <a:rPr lang="bg-BG" dirty="0" smtClean="0"/>
              <a:t>НЦОЗА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921224" cy="365125"/>
          </a:xfrm>
        </p:spPr>
        <p:txBody>
          <a:bodyPr/>
          <a:lstStyle/>
          <a:p>
            <a:pPr algn="ctr">
              <a:defRPr/>
            </a:pPr>
            <a:r>
              <a:rPr lang="ru-RU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54CBC2-F6F8-4546-A662-F250AF7979AE}" type="datetime1">
              <a:rPr lang="en-US" smtClean="0"/>
              <a:t>6/13/2018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80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63563"/>
          </a:xfrm>
        </p:spPr>
        <p:txBody>
          <a:bodyPr/>
          <a:lstStyle/>
          <a:p>
            <a:pPr algn="ctr" eaLnBrk="1" hangingPunct="1"/>
            <a:r>
              <a:rPr lang="bg-BG" altLang="bg-BG" sz="1800" b="1" dirty="0" smtClean="0">
                <a:latin typeface="Arial" charset="0"/>
              </a:rPr>
              <a:t>Предотвратима (</a:t>
            </a:r>
            <a:r>
              <a:rPr lang="en-US" altLang="bg-BG" sz="1800" b="1" dirty="0" smtClean="0">
                <a:latin typeface="Arial" charset="0"/>
              </a:rPr>
              <a:t>p</a:t>
            </a:r>
            <a:r>
              <a:rPr lang="bg-BG" altLang="bg-BG" sz="1800" b="1" dirty="0" smtClean="0">
                <a:latin typeface="Arial" charset="0"/>
              </a:rPr>
              <a:t>reventable) смъртност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971600" y="1556792"/>
          <a:ext cx="7056784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468313" y="5013325"/>
            <a:ext cx="2063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1200" i="1"/>
              <a:t>Източник: Евростат, 2017</a:t>
            </a:r>
            <a:endParaRPr lang="bg-BG" altLang="bg-BG" sz="1200"/>
          </a:p>
        </p:txBody>
      </p:sp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900113" y="5300663"/>
            <a:ext cx="7488237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1400" dirty="0">
                <a:latin typeface="Arial" charset="0"/>
              </a:rPr>
              <a:t>Смъртта може да бъде предотвратена, ако в светлината на разбирането на </a:t>
            </a:r>
            <a:r>
              <a:rPr lang="bg-BG" altLang="bg-BG" sz="1400" dirty="0" smtClean="0">
                <a:latin typeface="Arial" charset="0"/>
              </a:rPr>
              <a:t>социално-икономическите и факторите на средата, всички </a:t>
            </a:r>
            <a:r>
              <a:rPr lang="bg-BG" altLang="bg-BG" sz="1400" dirty="0">
                <a:latin typeface="Arial" charset="0"/>
              </a:rPr>
              <a:t>или повечето смъртни случаи от </a:t>
            </a:r>
            <a:r>
              <a:rPr lang="bg-BG" altLang="bg-BG" sz="1400" dirty="0" smtClean="0">
                <a:latin typeface="Arial" charset="0"/>
              </a:rPr>
              <a:t>тези причини </a:t>
            </a:r>
            <a:r>
              <a:rPr lang="bg-BG" altLang="bg-BG" sz="1400" dirty="0">
                <a:latin typeface="Arial" charset="0"/>
              </a:rPr>
              <a:t>могат да бъдат избегнати чрез намеса в общественото здраве в най-широк смисъл.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1400" dirty="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993232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C174CD-2727-465F-9879-9D49CF95B5DD}" type="datetime1">
              <a:rPr lang="en-US" smtClean="0"/>
              <a:t>6/13/2018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627784" y="6165304"/>
            <a:ext cx="3705200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976388"/>
              </p:ext>
            </p:extLst>
          </p:nvPr>
        </p:nvGraphicFramePr>
        <p:xfrm>
          <a:off x="1907704" y="1113200"/>
          <a:ext cx="5410200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323528" y="5013176"/>
            <a:ext cx="316835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00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Източник:</a:t>
            </a:r>
            <a:r>
              <a:rPr kumimoji="0" lang="bg-BG" sz="1000" i="1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000" i="1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Tarlov</a:t>
            </a:r>
            <a:r>
              <a:rPr kumimoji="0" lang="en-US" sz="100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AR.  Ann N Y </a:t>
            </a:r>
            <a:r>
              <a:rPr kumimoji="0" lang="en-US" sz="1000" i="1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Acad</a:t>
            </a:r>
            <a:r>
              <a:rPr kumimoji="0" lang="en-US" sz="100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000" i="1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Sci</a:t>
            </a:r>
            <a:r>
              <a:rPr kumimoji="0" lang="en-US" sz="100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1999; 896: 281-93; and </a:t>
            </a:r>
            <a:r>
              <a:rPr kumimoji="0" lang="en-US" sz="1000" i="1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Kindig</a:t>
            </a:r>
            <a:r>
              <a:rPr kumimoji="0" lang="en-US" sz="100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D, Asada Y, </a:t>
            </a:r>
            <a:r>
              <a:rPr kumimoji="0" lang="en-US" sz="1000" i="1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Booske</a:t>
            </a:r>
            <a:r>
              <a:rPr kumimoji="0" lang="en-US" sz="100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B. JAMA 2008; 299(17): 2081-2083.</a:t>
            </a:r>
            <a:endParaRPr kumimoji="0" lang="bg-BG" sz="100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7704" y="557306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dirty="0" smtClean="0">
                <a:solidFill>
                  <a:schemeClr val="accent3">
                    <a:lumMod val="50000"/>
                  </a:schemeClr>
                </a:solidFill>
              </a:rPr>
              <a:t>Детерминанти на здравето</a:t>
            </a:r>
            <a:endParaRPr lang="bg-BG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75DB49-A551-451C-A4FF-9E0EAC900E1E}" type="datetime1">
              <a:rPr lang="en-US" smtClean="0"/>
              <a:t>6/13/2018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5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68" y="548680"/>
            <a:ext cx="8229600" cy="779934"/>
          </a:xfrm>
        </p:spPr>
        <p:txBody>
          <a:bodyPr/>
          <a:lstStyle/>
          <a:p>
            <a:pPr algn="ctr"/>
            <a:r>
              <a:rPr lang="bg-BG" sz="2000" b="1" dirty="0" smtClean="0"/>
              <a:t>Рискови фактори за здравето </a:t>
            </a:r>
            <a:br>
              <a:rPr lang="bg-BG" sz="2000" b="1" dirty="0" smtClean="0"/>
            </a:br>
            <a:r>
              <a:rPr lang="bg-BG" sz="2000" dirty="0" smtClean="0"/>
              <a:t>(на 100 000)  </a:t>
            </a:r>
            <a:endParaRPr lang="bg-BG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55776" y="6309320"/>
            <a:ext cx="3921224" cy="365125"/>
          </a:xfrm>
        </p:spPr>
        <p:txBody>
          <a:bodyPr/>
          <a:lstStyle/>
          <a:p>
            <a:pPr algn="ctr">
              <a:defRPr/>
            </a:pPr>
            <a:r>
              <a:rPr lang="ru-RU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28800"/>
            <a:ext cx="7640192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43608" y="4825364"/>
            <a:ext cx="7090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dirty="0">
                <a:latin typeface="Arial" panose="020B0604020202020204" pitchFamily="34" charset="0"/>
                <a:cs typeface="Arial" panose="020B0604020202020204" pitchFamily="34" charset="0"/>
              </a:rPr>
              <a:t>Класацията относно рисковите фактори е </a:t>
            </a:r>
            <a:r>
              <a:rPr lang="bg-BG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сред </a:t>
            </a:r>
            <a:r>
              <a:rPr lang="bg-BG" sz="1400" dirty="0">
                <a:latin typeface="Arial" panose="020B0604020202020204" pitchFamily="34" charset="0"/>
                <a:cs typeface="Arial" panose="020B0604020202020204" pitchFamily="34" charset="0"/>
              </a:rPr>
              <a:t>189 </a:t>
            </a:r>
            <a:r>
              <a:rPr lang="bg-BG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страни. България </a:t>
            </a:r>
            <a:r>
              <a:rPr lang="bg-BG" sz="1400" dirty="0">
                <a:latin typeface="Arial" panose="020B0604020202020204" pitchFamily="34" charset="0"/>
                <a:cs typeface="Arial" panose="020B0604020202020204" pitchFamily="34" charset="0"/>
              </a:rPr>
              <a:t>заема 9 място сред всички стани по консумация на </a:t>
            </a:r>
            <a:r>
              <a:rPr lang="bg-BG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алкохол, 12 </a:t>
            </a:r>
            <a:r>
              <a:rPr lang="bg-BG" sz="1400" dirty="0">
                <a:latin typeface="Arial" panose="020B0604020202020204" pitchFamily="34" charset="0"/>
                <a:cs typeface="Arial" panose="020B0604020202020204" pitchFamily="34" charset="0"/>
              </a:rPr>
              <a:t>място при жените, които пушат и 29 място при мъжете със </a:t>
            </a:r>
            <a:r>
              <a:rPr lang="bg-BG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затлъстяване.</a:t>
            </a:r>
            <a:endParaRPr lang="bg-BG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FD8AA5-6368-45B5-8F94-925A8CBE5F0B}" type="datetime1">
              <a:rPr lang="en-US" smtClean="0"/>
              <a:t>6/13/2018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5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068960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 smtClean="0"/>
              <a:t>Системата на здравеопазване –функциониране и човешки ресурси</a:t>
            </a:r>
            <a:endParaRPr lang="bg-B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ru-RU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BD3156-D07D-48E0-A0DC-3D3DD8C9F7F4}" type="datetime1">
              <a:rPr lang="en-US" smtClean="0"/>
              <a:t>6/13/2018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7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ctr" eaLnBrk="1" hangingPunct="1"/>
            <a:r>
              <a:rPr lang="bg-BG" altLang="bg-BG" sz="3200" smtClean="0"/>
              <a:t> </a:t>
            </a:r>
            <a:endParaRPr lang="en-US" altLang="bg-BG" sz="3200" smtClean="0"/>
          </a:p>
        </p:txBody>
      </p:sp>
      <p:sp>
        <p:nvSpPr>
          <p:cNvPr id="17411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bg-BG" altLang="bg-BG" dirty="0" smtClean="0"/>
          </a:p>
          <a:p>
            <a:pPr eaLnBrk="1" hangingPunct="1"/>
            <a:endParaRPr lang="en-US" altLang="bg-BG" dirty="0" smtClean="0"/>
          </a:p>
        </p:txBody>
      </p:sp>
      <p:sp>
        <p:nvSpPr>
          <p:cNvPr id="17412" name="TextBox 8"/>
          <p:cNvSpPr txBox="1">
            <a:spLocks noChangeArrowheads="1"/>
          </p:cNvSpPr>
          <p:nvPr/>
        </p:nvSpPr>
        <p:spPr bwMode="auto">
          <a:xfrm>
            <a:off x="323850" y="890588"/>
            <a:ext cx="82089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bg-BG" sz="1800" b="1" dirty="0">
                <a:solidFill>
                  <a:schemeClr val="tx2"/>
                </a:solidFill>
                <a:latin typeface="+mj-lt"/>
              </a:rPr>
              <a:t>Хоспитализирана заболяемост </a:t>
            </a:r>
            <a:r>
              <a:rPr lang="en-US" altLang="bg-BG" sz="1800" b="1" dirty="0">
                <a:solidFill>
                  <a:schemeClr val="tx2"/>
                </a:solidFill>
                <a:latin typeface="+mj-lt"/>
              </a:rPr>
              <a:t>–</a:t>
            </a:r>
            <a:r>
              <a:rPr lang="ru-RU" altLang="bg-BG" sz="1800" b="1" dirty="0">
                <a:solidFill>
                  <a:schemeClr val="tx2"/>
                </a:solidFill>
                <a:latin typeface="+mj-lt"/>
              </a:rPr>
              <a:t> изписани от лечебните заведения </a:t>
            </a:r>
            <a:r>
              <a:rPr lang="en-US" altLang="bg-BG" sz="1800" b="1" dirty="0">
                <a:solidFill>
                  <a:schemeClr val="tx2"/>
                </a:solidFill>
                <a:latin typeface="+mj-lt"/>
              </a:rPr>
              <a:t/>
            </a:r>
            <a:br>
              <a:rPr lang="en-US" altLang="bg-BG" sz="1800" b="1" dirty="0">
                <a:solidFill>
                  <a:schemeClr val="tx2"/>
                </a:solidFill>
                <a:latin typeface="+mj-lt"/>
              </a:rPr>
            </a:br>
            <a:r>
              <a:rPr lang="ru-RU" altLang="bg-BG" sz="1800" b="1" dirty="0">
                <a:solidFill>
                  <a:schemeClr val="tx2"/>
                </a:solidFill>
                <a:latin typeface="+mj-lt"/>
              </a:rPr>
              <a:t>за болнична помощ в България и ЕС</a:t>
            </a:r>
            <a:r>
              <a:rPr lang="ru-RU" altLang="bg-BG" sz="180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altLang="bg-BG" sz="1800" dirty="0">
                <a:solidFill>
                  <a:schemeClr val="tx2"/>
                </a:solidFill>
                <a:latin typeface="Arial" charset="0"/>
              </a:rPr>
              <a:t>(</a:t>
            </a:r>
            <a:r>
              <a:rPr lang="ru-RU" altLang="bg-BG" sz="1800" dirty="0">
                <a:solidFill>
                  <a:schemeClr val="tx2"/>
                </a:solidFill>
                <a:latin typeface="+mj-lt"/>
              </a:rPr>
              <a:t>на 100 </a:t>
            </a:r>
            <a:r>
              <a:rPr lang="ru-RU" altLang="bg-BG" sz="1800" dirty="0" smtClean="0">
                <a:solidFill>
                  <a:schemeClr val="tx2"/>
                </a:solidFill>
                <a:latin typeface="+mj-lt"/>
              </a:rPr>
              <a:t>000)</a:t>
            </a:r>
            <a:endParaRPr lang="ru-RU" altLang="bg-BG" sz="18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17413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0129923"/>
              </p:ext>
            </p:extLst>
          </p:nvPr>
        </p:nvGraphicFramePr>
        <p:xfrm>
          <a:off x="633413" y="1485900"/>
          <a:ext cx="7034931" cy="3527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9" r:id="rId4" imgW="7803556" imgH="4237087" progId="Excel.Chart.8">
                  <p:embed/>
                </p:oleObj>
              </mc:Choice>
              <mc:Fallback>
                <p:oleObj r:id="rId4" imgW="7803556" imgH="4237087" progId="Excel.Chart.8">
                  <p:embed/>
                  <p:pic>
                    <p:nvPicPr>
                      <p:cNvPr id="0" name="Char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3" y="1485900"/>
                        <a:ext cx="7034931" cy="35272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TextBox 2"/>
          <p:cNvSpPr txBox="1">
            <a:spLocks noChangeArrowheads="1"/>
          </p:cNvSpPr>
          <p:nvPr/>
        </p:nvSpPr>
        <p:spPr bwMode="auto">
          <a:xfrm>
            <a:off x="467544" y="5013176"/>
            <a:ext cx="82804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1400" dirty="0">
                <a:latin typeface="Arial" charset="0"/>
              </a:rPr>
              <a:t>Статистическите данни за хоспитализираната заболяемост за периода 2006-201</a:t>
            </a:r>
            <a:r>
              <a:rPr lang="en-US" altLang="bg-BG" sz="1400" dirty="0">
                <a:latin typeface="Arial" charset="0"/>
              </a:rPr>
              <a:t>6</a:t>
            </a:r>
            <a:r>
              <a:rPr lang="bg-BG" altLang="bg-BG" sz="1400" dirty="0">
                <a:latin typeface="Arial" charset="0"/>
              </a:rPr>
              <a:t> г. показват, </a:t>
            </a:r>
            <a:r>
              <a:rPr lang="en-US" altLang="bg-BG" sz="1400" dirty="0">
                <a:latin typeface="Arial" charset="0"/>
              </a:rPr>
              <a:t/>
            </a:r>
            <a:br>
              <a:rPr lang="en-US" altLang="bg-BG" sz="1400" dirty="0">
                <a:latin typeface="Arial" charset="0"/>
              </a:rPr>
            </a:br>
            <a:r>
              <a:rPr lang="bg-BG" altLang="bg-BG" sz="1400" dirty="0">
                <a:latin typeface="Arial" charset="0"/>
              </a:rPr>
              <a:t>че броят на хоспитализираните случаи в стационарите на лечебните заведения нараства, докато в ЕС този показател не се променя.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209256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E38E9D-2C8D-4D70-B43E-3C916349D1D0}" type="datetime1">
              <a:rPr lang="en-US" smtClean="0"/>
              <a:t>6/13/2018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653136"/>
            <a:ext cx="8305800" cy="1143000"/>
          </a:xfrm>
        </p:spPr>
        <p:txBody>
          <a:bodyPr>
            <a:normAutofit/>
          </a:bodyPr>
          <a:lstStyle/>
          <a:p>
            <a:r>
              <a:rPr lang="bg-BG" sz="1200" i="1" dirty="0" smtClean="0">
                <a:solidFill>
                  <a:schemeClr val="tx1"/>
                </a:solidFill>
              </a:rPr>
              <a:t>Източник СЗО</a:t>
            </a:r>
            <a:endParaRPr lang="bg-BG" sz="1200" i="1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993232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567924772"/>
              </p:ext>
            </p:extLst>
          </p:nvPr>
        </p:nvGraphicFramePr>
        <p:xfrm>
          <a:off x="453707" y="1827212"/>
          <a:ext cx="8236585" cy="3203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A82BE0-611D-4D40-AAC8-DB68DC494456}" type="datetime1">
              <a:rPr lang="en-US" smtClean="0"/>
              <a:t>6/13/2018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0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xtLst/>
        </p:spPr>
        <p:txBody>
          <a:bodyPr>
            <a:normAutofit/>
          </a:bodyPr>
          <a:lstStyle/>
          <a:p>
            <a:pPr algn="ctr">
              <a:defRPr/>
            </a:pPr>
            <a:r>
              <a:rPr lang="bg-BG" sz="2000" b="1" dirty="0"/>
              <a:t>Лекари в някои европейски </a:t>
            </a:r>
            <a:r>
              <a:rPr lang="bg-BG" sz="2000" b="1" dirty="0" smtClean="0"/>
              <a:t>страни</a:t>
            </a:r>
            <a:r>
              <a:rPr lang="en-US" sz="2000" b="1" dirty="0" smtClean="0"/>
              <a:t> (2016)</a:t>
            </a:r>
            <a:r>
              <a:rPr lang="bg-BG" sz="2000" b="1" dirty="0" smtClean="0"/>
              <a:t> </a:t>
            </a:r>
            <a:r>
              <a:rPr lang="bg-BG" sz="2000" b="1" dirty="0"/>
              <a:t/>
            </a:r>
            <a:br>
              <a:rPr lang="bg-BG" sz="2000" b="1" dirty="0"/>
            </a:br>
            <a:r>
              <a:rPr lang="en-US" sz="2000" dirty="0" smtClean="0"/>
              <a:t> </a:t>
            </a:r>
            <a:endParaRPr lang="bg-BG" sz="2000" dirty="0"/>
          </a:p>
        </p:txBody>
      </p:sp>
      <p:graphicFrame>
        <p:nvGraphicFramePr>
          <p:cNvPr id="18435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8341051"/>
              </p:ext>
            </p:extLst>
          </p:nvPr>
        </p:nvGraphicFramePr>
        <p:xfrm>
          <a:off x="1115616" y="2204864"/>
          <a:ext cx="6654800" cy="376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0" r:id="rId4" imgW="6657409" imgH="3767655" progId="Excel.Chart.8">
                  <p:embed/>
                </p:oleObj>
              </mc:Choice>
              <mc:Fallback>
                <p:oleObj r:id="rId4" imgW="6657409" imgH="3767655" progId="Excel.Chart.8">
                  <p:embed/>
                  <p:pic>
                    <p:nvPicPr>
                      <p:cNvPr id="0" name="Char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2204864"/>
                        <a:ext cx="6654800" cy="3767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993232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3568" y="5805264"/>
            <a:ext cx="190629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1100" i="1" dirty="0"/>
              <a:t>Източник: Евростат, 2017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1F52ED-3CE0-4EAD-8E05-A40FFBD79156}" type="datetime1">
              <a:rPr lang="en-US" smtClean="0"/>
              <a:t>6/13/2018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305800" cy="1143000"/>
          </a:xfrm>
          <a:extLst/>
        </p:spPr>
        <p:txBody>
          <a:bodyPr>
            <a:no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bg-BG" sz="2000" b="1" dirty="0">
                <a:ea typeface="Calibri"/>
                <a:cs typeface="Times New Roman"/>
              </a:rPr>
              <a:t>Общопрактикуващи лекари в някои европейски </a:t>
            </a:r>
            <a:r>
              <a:rPr lang="bg-BG" sz="2000" b="1" dirty="0" smtClean="0">
                <a:ea typeface="Calibri"/>
                <a:cs typeface="Times New Roman"/>
              </a:rPr>
              <a:t>страни</a:t>
            </a:r>
            <a:r>
              <a:rPr lang="en-US" sz="2000" b="1" dirty="0" smtClean="0">
                <a:ea typeface="Calibri"/>
                <a:cs typeface="Times New Roman"/>
              </a:rPr>
              <a:t> (2016) </a:t>
            </a:r>
            <a:r>
              <a:rPr lang="bg-BG" sz="2000" dirty="0">
                <a:ea typeface="Calibri"/>
                <a:cs typeface="Times New Roman"/>
              </a:rPr>
              <a:t/>
            </a:r>
            <a:br>
              <a:rPr lang="bg-BG" sz="2000" dirty="0">
                <a:ea typeface="Calibri"/>
                <a:cs typeface="Times New Roman"/>
              </a:rPr>
            </a:br>
            <a:r>
              <a:rPr lang="en-US" sz="2000" dirty="0" smtClean="0">
                <a:ea typeface="Calibri"/>
                <a:cs typeface="Times New Roman"/>
              </a:rPr>
              <a:t> </a:t>
            </a:r>
            <a:r>
              <a:rPr lang="bg-BG" sz="2400" dirty="0" smtClean="0">
                <a:ea typeface="Calibri"/>
                <a:cs typeface="Times New Roman"/>
              </a:rPr>
              <a:t> </a:t>
            </a:r>
            <a:endParaRPr lang="bg-BG" sz="2400" dirty="0"/>
          </a:p>
        </p:txBody>
      </p:sp>
      <p:graphicFrame>
        <p:nvGraphicFramePr>
          <p:cNvPr id="19459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3082546"/>
              </p:ext>
            </p:extLst>
          </p:nvPr>
        </p:nvGraphicFramePr>
        <p:xfrm>
          <a:off x="1259632" y="1951087"/>
          <a:ext cx="6870700" cy="362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5" r:id="rId4" imgW="6876884" imgH="3633531" progId="Excel.Chart.8">
                  <p:embed/>
                </p:oleObj>
              </mc:Choice>
              <mc:Fallback>
                <p:oleObj r:id="rId4" imgW="6876884" imgH="3633531" progId="Excel.Chart.8">
                  <p:embed/>
                  <p:pic>
                    <p:nvPicPr>
                      <p:cNvPr id="0" name="Char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951087"/>
                        <a:ext cx="6870700" cy="362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065240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pic>
        <p:nvPicPr>
          <p:cNvPr id="19482" name="Picture 2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589240"/>
            <a:ext cx="2047875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86EAD7-0744-4A46-840E-AAA6ED244473}" type="datetime1">
              <a:rPr lang="en-US" smtClean="0"/>
              <a:t>6/13/2018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305800" cy="1143000"/>
          </a:xfrm>
          <a:extLst/>
        </p:spPr>
        <p:txBody>
          <a:bodyPr>
            <a:noAutofit/>
          </a:bodyPr>
          <a:lstStyle/>
          <a:p>
            <a:pPr algn="ctr">
              <a:defRPr/>
            </a:pPr>
            <a:r>
              <a:rPr lang="bg-BG" sz="2000" b="1" dirty="0"/>
              <a:t>Медицински сестри в някои европейски </a:t>
            </a:r>
            <a:r>
              <a:rPr lang="bg-BG" sz="2000" b="1" dirty="0" smtClean="0"/>
              <a:t>страни</a:t>
            </a:r>
            <a:r>
              <a:rPr lang="en-US" sz="2000" b="1" dirty="0" smtClean="0"/>
              <a:t> (2016)</a:t>
            </a:r>
            <a:r>
              <a:rPr lang="bg-BG" sz="2000" b="1" dirty="0" smtClean="0"/>
              <a:t> </a:t>
            </a:r>
            <a:r>
              <a:rPr lang="bg-BG" sz="2000" dirty="0" smtClean="0"/>
              <a:t> </a:t>
            </a:r>
            <a:br>
              <a:rPr lang="bg-BG" sz="2000" dirty="0" smtClean="0"/>
            </a:br>
            <a:r>
              <a:rPr lang="en-US" sz="2000" dirty="0" smtClean="0"/>
              <a:t> </a:t>
            </a:r>
            <a:r>
              <a:rPr lang="en-US" sz="2800" dirty="0" smtClean="0"/>
              <a:t> </a:t>
            </a:r>
            <a:endParaRPr lang="bg-BG" sz="2800" dirty="0"/>
          </a:p>
        </p:txBody>
      </p:sp>
      <p:graphicFrame>
        <p:nvGraphicFramePr>
          <p:cNvPr id="20483" name="Chart 2"/>
          <p:cNvGraphicFramePr>
            <a:graphicFrameLocks/>
          </p:cNvGraphicFramePr>
          <p:nvPr/>
        </p:nvGraphicFramePr>
        <p:xfrm>
          <a:off x="1136650" y="2220913"/>
          <a:ext cx="6870700" cy="363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9" r:id="rId4" imgW="6876884" imgH="3639627" progId="Excel.Chart.8">
                  <p:embed/>
                </p:oleObj>
              </mc:Choice>
              <mc:Fallback>
                <p:oleObj r:id="rId4" imgW="6876884" imgH="3639627" progId="Excel.Chart.8">
                  <p:embed/>
                  <p:pic>
                    <p:nvPicPr>
                      <p:cNvPr id="0" name="Char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6650" y="2220913"/>
                        <a:ext cx="6870700" cy="363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137248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pic>
        <p:nvPicPr>
          <p:cNvPr id="20506" name="Picture 2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661248"/>
            <a:ext cx="2047875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7A4F08-F90D-4BB5-B21C-36BD4A103BCF}" type="datetime1">
              <a:rPr lang="en-US" smtClean="0"/>
              <a:t>6/13/2018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305800" cy="1143000"/>
          </a:xfrm>
          <a:extLst/>
        </p:spPr>
        <p:txBody>
          <a:bodyPr/>
          <a:lstStyle/>
          <a:p>
            <a:pPr algn="ctr">
              <a:defRPr/>
            </a:pPr>
            <a:r>
              <a:rPr lang="bg-BG" sz="2000" b="1" dirty="0"/>
              <a:t>Съотношение лекари/медицински </a:t>
            </a:r>
            <a:r>
              <a:rPr lang="bg-BG" sz="2000" b="1" dirty="0" smtClean="0"/>
              <a:t>сестри в някои европейски страни</a:t>
            </a:r>
            <a:r>
              <a:rPr lang="en-US" sz="2000" b="1" dirty="0" smtClean="0"/>
              <a:t> (2016)</a:t>
            </a:r>
            <a:r>
              <a:rPr lang="bg-BG" sz="3600" dirty="0" smtClean="0"/>
              <a:t> </a:t>
            </a:r>
            <a:endParaRPr lang="bg-BG" sz="3600" dirty="0"/>
          </a:p>
        </p:txBody>
      </p:sp>
      <p:graphicFrame>
        <p:nvGraphicFramePr>
          <p:cNvPr id="21507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5366006"/>
              </p:ext>
            </p:extLst>
          </p:nvPr>
        </p:nvGraphicFramePr>
        <p:xfrm>
          <a:off x="1115616" y="1628800"/>
          <a:ext cx="6510338" cy="367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3" r:id="rId4" imgW="6511092" imgH="3676207" progId="Excel.Chart.8">
                  <p:embed/>
                </p:oleObj>
              </mc:Choice>
              <mc:Fallback>
                <p:oleObj r:id="rId4" imgW="6511092" imgH="3676207" progId="Excel.Chart.8">
                  <p:embed/>
                  <p:pic>
                    <p:nvPicPr>
                      <p:cNvPr id="0" name="Char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628800"/>
                        <a:ext cx="6510338" cy="3676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065240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pic>
        <p:nvPicPr>
          <p:cNvPr id="21530" name="Picture 2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127724"/>
            <a:ext cx="2047875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E6F3A1-1D47-4FF4-857A-F206D4F0648E}" type="datetime1">
              <a:rPr lang="en-US" smtClean="0"/>
              <a:t>6/13/2018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31640" y="5445224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Почти изравненото съотношение лекари/сестри сериозно може да компрометира качеството на медицинска помощ</a:t>
            </a:r>
            <a:endParaRPr lang="bg-BG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305800" cy="1143000"/>
          </a:xfrm>
          <a:extLst/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bg-BG" dirty="0"/>
              <a:t>Тенденции в </a:t>
            </a:r>
            <a:r>
              <a:rPr lang="bg-BG" dirty="0" smtClean="0"/>
              <a:t>здравно- демографското </a:t>
            </a:r>
            <a:r>
              <a:rPr lang="bg-BG" smtClean="0"/>
              <a:t>състояние </a:t>
            </a:r>
            <a:r>
              <a:rPr lang="en-US" smtClean="0"/>
              <a:t/>
            </a:r>
            <a:br>
              <a:rPr lang="en-US" smtClean="0"/>
            </a:br>
            <a:r>
              <a:rPr lang="bg-BG" smtClean="0"/>
              <a:t>на </a:t>
            </a:r>
            <a:r>
              <a:rPr lang="bg-BG" dirty="0" smtClean="0"/>
              <a:t>населението</a:t>
            </a:r>
            <a:endParaRPr lang="bg-B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55776" y="6309320"/>
            <a:ext cx="3849216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80722D-C330-4E49-BD06-F70269E84B25}" type="datetime1">
              <a:rPr lang="en-US" smtClean="0"/>
              <a:t>6/13/2018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305800" cy="936104"/>
          </a:xfrm>
          <a:extLst/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200"/>
              </a:spcAft>
              <a:defRPr/>
            </a:pPr>
            <a:r>
              <a:rPr lang="en-US" sz="3100" b="1" dirty="0" smtClean="0">
                <a:ea typeface="Calibri"/>
                <a:cs typeface="Times New Roman"/>
              </a:rPr>
              <a:t/>
            </a:r>
            <a:br>
              <a:rPr lang="en-US" sz="3100" b="1" dirty="0" smtClean="0">
                <a:ea typeface="Calibri"/>
                <a:cs typeface="Times New Roman"/>
              </a:rPr>
            </a:br>
            <a:r>
              <a:rPr lang="en-US" sz="3100" b="1" dirty="0">
                <a:ea typeface="Calibri"/>
                <a:cs typeface="Times New Roman"/>
              </a:rPr>
              <a:t/>
            </a:r>
            <a:br>
              <a:rPr lang="en-US" sz="3100" b="1" dirty="0">
                <a:ea typeface="Calibri"/>
                <a:cs typeface="Times New Roman"/>
              </a:rPr>
            </a:br>
            <a:r>
              <a:rPr lang="en-US" sz="3100" b="1" dirty="0" smtClean="0">
                <a:ea typeface="Calibri"/>
                <a:cs typeface="Times New Roman"/>
              </a:rPr>
              <a:t/>
            </a:r>
            <a:br>
              <a:rPr lang="en-US" sz="3100" b="1" dirty="0" smtClean="0">
                <a:ea typeface="Calibri"/>
                <a:cs typeface="Times New Roman"/>
              </a:rPr>
            </a:br>
            <a:r>
              <a:rPr lang="en-US" sz="3100" b="1" dirty="0">
                <a:ea typeface="Calibri"/>
                <a:cs typeface="Times New Roman"/>
              </a:rPr>
              <a:t/>
            </a:r>
            <a:br>
              <a:rPr lang="en-US" sz="3100" b="1" dirty="0">
                <a:ea typeface="Calibri"/>
                <a:cs typeface="Times New Roman"/>
              </a:rPr>
            </a:br>
            <a:r>
              <a:rPr lang="en-US" sz="3100" b="1" dirty="0" smtClean="0">
                <a:ea typeface="Calibri"/>
                <a:cs typeface="Times New Roman"/>
              </a:rPr>
              <a:t/>
            </a:r>
            <a:br>
              <a:rPr lang="en-US" sz="3100" b="1" dirty="0" smtClean="0">
                <a:ea typeface="Calibri"/>
                <a:cs typeface="Times New Roman"/>
              </a:rPr>
            </a:br>
            <a:r>
              <a:rPr lang="bg-BG" sz="2200" b="1" dirty="0" smtClean="0">
                <a:ea typeface="Calibri"/>
                <a:cs typeface="Times New Roman"/>
              </a:rPr>
              <a:t>Разпределение </a:t>
            </a:r>
            <a:r>
              <a:rPr lang="bg-BG" sz="2200" b="1" dirty="0">
                <a:ea typeface="Calibri"/>
                <a:cs typeface="Times New Roman"/>
              </a:rPr>
              <a:t>на лекарите по възрастови групи </a:t>
            </a:r>
            <a:r>
              <a:rPr lang="bg-BG" sz="2200" dirty="0" smtClean="0">
                <a:ea typeface="Calibri"/>
                <a:cs typeface="Times New Roman"/>
              </a:rPr>
              <a:t> (2016)</a:t>
            </a:r>
            <a:r>
              <a:rPr lang="bg-BG" sz="2200" dirty="0">
                <a:ea typeface="Calibri"/>
                <a:cs typeface="Times New Roman"/>
              </a:rPr>
              <a:t/>
            </a:r>
            <a:br>
              <a:rPr lang="bg-BG" sz="2200" dirty="0">
                <a:ea typeface="Calibri"/>
                <a:cs typeface="Times New Roman"/>
              </a:rPr>
            </a:br>
            <a:endParaRPr lang="bg-BG" sz="2200" dirty="0"/>
          </a:p>
        </p:txBody>
      </p:sp>
      <p:graphicFrame>
        <p:nvGraphicFramePr>
          <p:cNvPr id="22531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0986924"/>
              </p:ext>
            </p:extLst>
          </p:nvPr>
        </p:nvGraphicFramePr>
        <p:xfrm>
          <a:off x="971600" y="1628800"/>
          <a:ext cx="7229475" cy="366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8" r:id="rId4" imgW="7230483" imgH="3670110" progId="Excel.Chart.8">
                  <p:embed/>
                </p:oleObj>
              </mc:Choice>
              <mc:Fallback>
                <p:oleObj r:id="rId4" imgW="7230483" imgH="3670110" progId="Excel.Chart.8">
                  <p:embed/>
                  <p:pic>
                    <p:nvPicPr>
                      <p:cNvPr id="0" name="Char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628800"/>
                        <a:ext cx="7229475" cy="3668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137248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pic>
        <p:nvPicPr>
          <p:cNvPr id="22554" name="Picture 2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725009"/>
            <a:ext cx="2047875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59632" y="5301208"/>
            <a:ext cx="6768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Близо 50% от лекарите са в пред-пенсионнна и пенсионна възраст </a:t>
            </a:r>
            <a:endParaRPr lang="bg-BG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357D69-78B4-48A6-8C1B-2C85C65FD6D6}" type="datetime1">
              <a:rPr lang="en-US" smtClean="0"/>
              <a:t>6/13/2018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469" y="0"/>
            <a:ext cx="8305800" cy="1791072"/>
          </a:xfrm>
          <a:extLst/>
        </p:spPr>
        <p:txBody>
          <a:bodyPr>
            <a:no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en-US" sz="2800" b="1" dirty="0" smtClean="0">
                <a:ea typeface="Calibri"/>
                <a:cs typeface="Times New Roman"/>
              </a:rPr>
              <a:t/>
            </a:r>
            <a:br>
              <a:rPr lang="en-US" sz="2800" b="1" dirty="0" smtClean="0">
                <a:ea typeface="Calibri"/>
                <a:cs typeface="Times New Roman"/>
              </a:rPr>
            </a:br>
            <a:r>
              <a:rPr lang="en-US" sz="2800" b="1" dirty="0">
                <a:ea typeface="Calibri"/>
                <a:cs typeface="Times New Roman"/>
              </a:rPr>
              <a:t/>
            </a:r>
            <a:br>
              <a:rPr lang="en-US" sz="2800" b="1" dirty="0">
                <a:ea typeface="Calibri"/>
                <a:cs typeface="Times New Roman"/>
              </a:rPr>
            </a:br>
            <a:r>
              <a:rPr lang="en-US" sz="2800" b="1" dirty="0" smtClean="0">
                <a:ea typeface="Calibri"/>
                <a:cs typeface="Times New Roman"/>
              </a:rPr>
              <a:t/>
            </a:r>
            <a:br>
              <a:rPr lang="en-US" sz="2800" b="1" dirty="0" smtClean="0">
                <a:ea typeface="Calibri"/>
                <a:cs typeface="Times New Roman"/>
              </a:rPr>
            </a:br>
            <a:r>
              <a:rPr lang="en-US" sz="2800" b="1" dirty="0">
                <a:ea typeface="Calibri"/>
                <a:cs typeface="Times New Roman"/>
              </a:rPr>
              <a:t/>
            </a:r>
            <a:br>
              <a:rPr lang="en-US" sz="2800" b="1" dirty="0">
                <a:ea typeface="Calibri"/>
                <a:cs typeface="Times New Roman"/>
              </a:rPr>
            </a:br>
            <a:r>
              <a:rPr lang="en-US" sz="2800" b="1" dirty="0" smtClean="0">
                <a:ea typeface="Calibri"/>
                <a:cs typeface="Times New Roman"/>
              </a:rPr>
              <a:t/>
            </a:r>
            <a:br>
              <a:rPr lang="en-US" sz="2800" b="1" dirty="0" smtClean="0">
                <a:ea typeface="Calibri"/>
                <a:cs typeface="Times New Roman"/>
              </a:rPr>
            </a:br>
            <a:r>
              <a:rPr lang="bg-BG" sz="2000" b="1" dirty="0" smtClean="0">
                <a:ea typeface="Calibri"/>
                <a:cs typeface="Times New Roman"/>
              </a:rPr>
              <a:t>Разпределение </a:t>
            </a:r>
            <a:r>
              <a:rPr lang="bg-BG" sz="2000" b="1" dirty="0">
                <a:ea typeface="Calibri"/>
                <a:cs typeface="Times New Roman"/>
              </a:rPr>
              <a:t>на медицинските специалисти по здравни грижи </a:t>
            </a:r>
            <a:br>
              <a:rPr lang="bg-BG" sz="2000" b="1" dirty="0">
                <a:ea typeface="Calibri"/>
                <a:cs typeface="Times New Roman"/>
              </a:rPr>
            </a:br>
            <a:r>
              <a:rPr lang="bg-BG" sz="2000" b="1" dirty="0">
                <a:ea typeface="Calibri"/>
                <a:cs typeface="Times New Roman"/>
              </a:rPr>
              <a:t>по възрастови групи </a:t>
            </a:r>
            <a:r>
              <a:rPr lang="bg-BG" sz="2000" b="1" dirty="0" smtClean="0">
                <a:ea typeface="Calibri"/>
                <a:cs typeface="Times New Roman"/>
              </a:rPr>
              <a:t> </a:t>
            </a:r>
            <a:r>
              <a:rPr lang="bg-BG" sz="2000" dirty="0" smtClean="0">
                <a:ea typeface="Calibri"/>
                <a:cs typeface="Times New Roman"/>
              </a:rPr>
              <a:t>(2016)</a:t>
            </a:r>
            <a:r>
              <a:rPr lang="bg-BG" sz="2000" dirty="0">
                <a:ea typeface="Calibri"/>
                <a:cs typeface="Times New Roman"/>
              </a:rPr>
              <a:t/>
            </a:r>
            <a:br>
              <a:rPr lang="bg-BG" sz="2000" dirty="0">
                <a:ea typeface="Calibri"/>
                <a:cs typeface="Times New Roman"/>
              </a:rPr>
            </a:br>
            <a:endParaRPr lang="bg-BG" sz="2000" dirty="0"/>
          </a:p>
        </p:txBody>
      </p:sp>
      <p:graphicFrame>
        <p:nvGraphicFramePr>
          <p:cNvPr id="23555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6977907"/>
              </p:ext>
            </p:extLst>
          </p:nvPr>
        </p:nvGraphicFramePr>
        <p:xfrm>
          <a:off x="1180089" y="1628800"/>
          <a:ext cx="6727825" cy="363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2" r:id="rId4" imgW="6730567" imgH="3627434" progId="Excel.Chart.8">
                  <p:embed/>
                </p:oleObj>
              </mc:Choice>
              <mc:Fallback>
                <p:oleObj r:id="rId4" imgW="6730567" imgH="3627434" progId="Excel.Chart.8">
                  <p:embed/>
                  <p:pic>
                    <p:nvPicPr>
                      <p:cNvPr id="0" name="Char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0089" y="1628800"/>
                        <a:ext cx="6727825" cy="3630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353272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pic>
        <p:nvPicPr>
          <p:cNvPr id="23578" name="Picture 2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24" y="5082487"/>
            <a:ext cx="2047875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04062" y="5445224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40% от работещите медицински специалисти  по здравни грижи са в пред-пенсионна  и пенсионна възраст</a:t>
            </a:r>
            <a:endParaRPr lang="bg-BG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9C4FD3-A400-4D72-8AF7-A54550EBD7D9}" type="datetime1">
              <a:rPr lang="en-US" smtClean="0"/>
              <a:t>6/13/2018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305800" cy="1143000"/>
          </a:xfrm>
          <a:extLst/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bg-BG" dirty="0" smtClean="0"/>
              <a:t>Финансиране и национални програми</a:t>
            </a:r>
            <a:endParaRPr lang="bg-B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281264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8EC901-6A8E-44B0-A209-3D19EA8581A0}" type="datetime1">
              <a:rPr lang="en-US" smtClean="0"/>
              <a:t>6/13/2018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28787" y="188640"/>
            <a:ext cx="8229600" cy="288925"/>
          </a:xfrm>
        </p:spPr>
        <p:txBody>
          <a:bodyPr/>
          <a:lstStyle/>
          <a:p>
            <a:pPr algn="ctr" eaLnBrk="1" hangingPunct="1"/>
            <a:r>
              <a:rPr lang="bg-BG" altLang="bg-BG" sz="2800" smtClean="0"/>
              <a:t> </a:t>
            </a:r>
            <a:endParaRPr lang="en-US" altLang="bg-BG" sz="2800" smtClean="0"/>
          </a:p>
        </p:txBody>
      </p:sp>
      <p:sp>
        <p:nvSpPr>
          <p:cNvPr id="25603" name="Content Placeholder 4"/>
          <p:cNvSpPr>
            <a:spLocks noGrp="1"/>
          </p:cNvSpPr>
          <p:nvPr>
            <p:ph idx="1"/>
          </p:nvPr>
        </p:nvSpPr>
        <p:spPr>
          <a:xfrm>
            <a:off x="457200" y="5661025"/>
            <a:ext cx="8229600" cy="663575"/>
          </a:xfrm>
        </p:spPr>
        <p:txBody>
          <a:bodyPr/>
          <a:lstStyle/>
          <a:p>
            <a:pPr eaLnBrk="1" hangingPunct="1"/>
            <a:endParaRPr lang="bg-BG" altLang="bg-BG" dirty="0" smtClean="0"/>
          </a:p>
          <a:p>
            <a:pPr eaLnBrk="1" hangingPunct="1"/>
            <a:endParaRPr lang="en-US" altLang="bg-BG" dirty="0" smtClean="0"/>
          </a:p>
        </p:txBody>
      </p:sp>
      <p:sp>
        <p:nvSpPr>
          <p:cNvPr id="25605" name="TextBox 3"/>
          <p:cNvSpPr txBox="1">
            <a:spLocks noChangeArrowheads="1"/>
          </p:cNvSpPr>
          <p:nvPr/>
        </p:nvSpPr>
        <p:spPr bwMode="auto">
          <a:xfrm>
            <a:off x="827088" y="5661025"/>
            <a:ext cx="77057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1400" dirty="0">
                <a:latin typeface="Arial" charset="0"/>
              </a:rPr>
              <a:t>Наблюдава се чувствително покачване на разходите за 15-годишен период –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1400" dirty="0">
                <a:latin typeface="Arial" charset="0"/>
              </a:rPr>
              <a:t>от 882 200 000 лв. до </a:t>
            </a:r>
            <a:r>
              <a:rPr lang="en-US" altLang="bg-BG" sz="1400" dirty="0" smtClean="0">
                <a:latin typeface="Arial" charset="0"/>
              </a:rPr>
              <a:t>4</a:t>
            </a:r>
            <a:r>
              <a:rPr lang="bg-BG" altLang="bg-BG" sz="1400" dirty="0" smtClean="0">
                <a:latin typeface="Arial" charset="0"/>
              </a:rPr>
              <a:t> </a:t>
            </a:r>
            <a:r>
              <a:rPr lang="en-US" altLang="bg-BG" sz="1400" dirty="0" smtClean="0">
                <a:latin typeface="Arial" charset="0"/>
              </a:rPr>
              <a:t>062</a:t>
            </a:r>
            <a:r>
              <a:rPr lang="bg-BG" altLang="bg-BG" sz="1400" dirty="0" smtClean="0">
                <a:latin typeface="Arial" charset="0"/>
              </a:rPr>
              <a:t> </a:t>
            </a:r>
            <a:r>
              <a:rPr lang="en-US" altLang="bg-BG" sz="1400" dirty="0" smtClean="0">
                <a:latin typeface="Arial" charset="0"/>
              </a:rPr>
              <a:t>3</a:t>
            </a:r>
            <a:r>
              <a:rPr lang="bg-BG" altLang="bg-BG" sz="1400" dirty="0" smtClean="0">
                <a:latin typeface="Arial" charset="0"/>
              </a:rPr>
              <a:t>00 </a:t>
            </a:r>
            <a:r>
              <a:rPr lang="bg-BG" altLang="bg-BG" sz="1400" dirty="0">
                <a:latin typeface="Arial" charset="0"/>
              </a:rPr>
              <a:t>000 лв., или увеличение с 450%.</a:t>
            </a:r>
            <a:endParaRPr lang="en-US" altLang="bg-BG" sz="1400" dirty="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137248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4724797"/>
              </p:ext>
            </p:extLst>
          </p:nvPr>
        </p:nvGraphicFramePr>
        <p:xfrm>
          <a:off x="755577" y="836712"/>
          <a:ext cx="684076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43817B-6FC6-4D4F-A04F-1E505CE6D3BD}" type="datetime1">
              <a:rPr lang="en-US" smtClean="0"/>
              <a:t>6/13/2018</a:t>
            </a:fld>
            <a:endParaRPr 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5380492"/>
              </p:ext>
            </p:extLst>
          </p:nvPr>
        </p:nvGraphicFramePr>
        <p:xfrm>
          <a:off x="7452320" y="4688916"/>
          <a:ext cx="1584176" cy="1944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7884368" y="1916832"/>
            <a:ext cx="144016" cy="3600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380312" y="191683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107950" y="131763"/>
            <a:ext cx="8928100" cy="777875"/>
          </a:xfrm>
        </p:spPr>
        <p:txBody>
          <a:bodyPr/>
          <a:lstStyle/>
          <a:p>
            <a:pPr algn="ctr" eaLnBrk="1" hangingPunct="1"/>
            <a:r>
              <a:rPr lang="bg-BG" altLang="bg-BG" sz="2400" smtClean="0"/>
              <a:t> </a:t>
            </a:r>
            <a:endParaRPr lang="en-US" altLang="bg-BG" sz="2400" smtClean="0"/>
          </a:p>
        </p:txBody>
      </p:sp>
      <p:sp>
        <p:nvSpPr>
          <p:cNvPr id="26627" name="Content Placeholder 4"/>
          <p:cNvSpPr>
            <a:spLocks noGrp="1"/>
          </p:cNvSpPr>
          <p:nvPr>
            <p:ph idx="1"/>
          </p:nvPr>
        </p:nvSpPr>
        <p:spPr>
          <a:xfrm>
            <a:off x="492919" y="1560513"/>
            <a:ext cx="8229600" cy="4389437"/>
          </a:xfrm>
        </p:spPr>
        <p:txBody>
          <a:bodyPr/>
          <a:lstStyle/>
          <a:p>
            <a:pPr eaLnBrk="1" hangingPunct="1"/>
            <a:endParaRPr lang="bg-BG" altLang="bg-BG" dirty="0" smtClean="0"/>
          </a:p>
          <a:p>
            <a:pPr eaLnBrk="1" hangingPunct="1"/>
            <a:endParaRPr lang="en-US" altLang="bg-BG" dirty="0" smtClean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11603272"/>
              </p:ext>
            </p:extLst>
          </p:nvPr>
        </p:nvGraphicFramePr>
        <p:xfrm>
          <a:off x="683568" y="476672"/>
          <a:ext cx="782213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629" name="TextBox 2"/>
          <p:cNvSpPr txBox="1">
            <a:spLocks noChangeArrowheads="1"/>
          </p:cNvSpPr>
          <p:nvPr/>
        </p:nvSpPr>
        <p:spPr bwMode="auto">
          <a:xfrm>
            <a:off x="1130775" y="5254984"/>
            <a:ext cx="7561262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1400" dirty="0">
                <a:latin typeface="Arial" charset="0"/>
              </a:rPr>
              <a:t>Увеличението на разходите за функция „Здравеопазване“ е основно за сметка на увеличението на разходите на НЗОК – 707,7%. Разходите на общините и на републиканския бюджет не се променят съществено.</a:t>
            </a:r>
            <a:endParaRPr lang="en-US" altLang="bg-BG" sz="1400" dirty="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137248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885D05-2337-4CBB-8CD0-C07052944357}" type="datetime1">
              <a:rPr lang="en-US" smtClean="0"/>
              <a:t>6/13/2018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8713787" cy="922338"/>
          </a:xfrm>
        </p:spPr>
        <p:txBody>
          <a:bodyPr/>
          <a:lstStyle/>
          <a:p>
            <a:pPr algn="ctr" eaLnBrk="1" hangingPunct="1"/>
            <a:r>
              <a:rPr lang="bg-BG" altLang="bg-BG" sz="1600" b="1" dirty="0" smtClean="0">
                <a:solidFill>
                  <a:schemeClr val="tx1"/>
                </a:solidFill>
                <a:latin typeface="Arial" charset="0"/>
              </a:rPr>
              <a:t>Разпределение на здравноосигурителните плащания по видове</a:t>
            </a:r>
            <a:br>
              <a:rPr lang="bg-BG" altLang="bg-BG" sz="1600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bg-BG" altLang="bg-BG" sz="1600" b="1" dirty="0" smtClean="0">
                <a:solidFill>
                  <a:schemeClr val="tx1"/>
                </a:solidFill>
                <a:latin typeface="Arial" charset="0"/>
              </a:rPr>
              <a:t>(в хил. лева)</a:t>
            </a:r>
          </a:p>
        </p:txBody>
      </p:sp>
      <p:sp>
        <p:nvSpPr>
          <p:cNvPr id="27651" name="Content Placeholder 4"/>
          <p:cNvSpPr>
            <a:spLocks noGrp="1"/>
          </p:cNvSpPr>
          <p:nvPr>
            <p:ph idx="1"/>
          </p:nvPr>
        </p:nvSpPr>
        <p:spPr>
          <a:xfrm>
            <a:off x="539750" y="1628775"/>
            <a:ext cx="8229600" cy="4525963"/>
          </a:xfrm>
        </p:spPr>
        <p:txBody>
          <a:bodyPr/>
          <a:lstStyle/>
          <a:p>
            <a:pPr eaLnBrk="1" hangingPunct="1"/>
            <a:endParaRPr lang="bg-BG" altLang="bg-BG" smtClean="0"/>
          </a:p>
          <a:p>
            <a:pPr eaLnBrk="1" hangingPunct="1"/>
            <a:endParaRPr lang="en-US" altLang="bg-BG" smtClean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116519847"/>
              </p:ext>
            </p:extLst>
          </p:nvPr>
        </p:nvGraphicFramePr>
        <p:xfrm>
          <a:off x="747833" y="1124744"/>
          <a:ext cx="775705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653" name="TextBox 2"/>
          <p:cNvSpPr txBox="1">
            <a:spLocks noChangeArrowheads="1"/>
          </p:cNvSpPr>
          <p:nvPr/>
        </p:nvSpPr>
        <p:spPr bwMode="auto">
          <a:xfrm>
            <a:off x="837382" y="5085184"/>
            <a:ext cx="77057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1400" dirty="0">
                <a:latin typeface="Arial" charset="0"/>
              </a:rPr>
              <a:t>Увеличението на здравноосигурителните плащания основно е за сметка на увеличението на лекарствата – 300% при лекарствата за домашно лечение, и 250% при лекарствената терапия при злокачествени новообразувания. Темпът на нарастване на разходите за СИМП, ПИМП и МДД значително изостава през годините.   </a:t>
            </a:r>
            <a:endParaRPr lang="en-US" altLang="bg-BG" sz="1400" dirty="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497288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F6F9AE-EDBB-491D-A80B-5A7FCAE66537}" type="datetime1">
              <a:rPr lang="en-US" smtClean="0"/>
              <a:t>6/13/2018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9" y="603250"/>
            <a:ext cx="7921128" cy="4932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5" name="TextBox 1"/>
          <p:cNvSpPr txBox="1">
            <a:spLocks noChangeArrowheads="1"/>
          </p:cNvSpPr>
          <p:nvPr/>
        </p:nvSpPr>
        <p:spPr bwMode="auto">
          <a:xfrm>
            <a:off x="323850" y="5544732"/>
            <a:ext cx="84963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1400" dirty="0">
                <a:latin typeface="Arial" charset="0"/>
              </a:rPr>
              <a:t>Наблюдава се изключително нисък дял на средствата, заделяни за профилактика спрямо общите разходи на НЗОК.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281264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9623E0-BA4A-4AC1-AF1E-06B65F08B67B}" type="datetime1">
              <a:rPr lang="en-US" smtClean="0"/>
              <a:t>6/13/2018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373216"/>
            <a:ext cx="8305800" cy="576064"/>
          </a:xfrm>
        </p:spPr>
        <p:txBody>
          <a:bodyPr>
            <a:normAutofit fontScale="90000"/>
          </a:bodyPr>
          <a:lstStyle/>
          <a:p>
            <a:r>
              <a:rPr lang="bg-BG" sz="1800" dirty="0" smtClean="0">
                <a:solidFill>
                  <a:schemeClr val="tx1"/>
                </a:solidFill>
              </a:rPr>
              <a:t>Разходите за промоция, превенция и контрол на общественото здраве са малко над 20% от общите разходи по политиките на МЗ</a:t>
            </a:r>
            <a:endParaRPr lang="bg-BG" sz="18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777208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114180935"/>
              </p:ext>
            </p:extLst>
          </p:nvPr>
        </p:nvGraphicFramePr>
        <p:xfrm>
          <a:off x="683568" y="908720"/>
          <a:ext cx="7651115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77AB92-8E56-4540-B4AD-05577B8275CE}" type="datetime1">
              <a:rPr lang="en-US" smtClean="0"/>
              <a:t>6/13/2018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71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Box 1"/>
          <p:cNvSpPr txBox="1">
            <a:spLocks noChangeArrowheads="1"/>
          </p:cNvSpPr>
          <p:nvPr/>
        </p:nvSpPr>
        <p:spPr bwMode="auto">
          <a:xfrm>
            <a:off x="851645" y="5013176"/>
            <a:ext cx="748823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1400" dirty="0">
                <a:latin typeface="Arial" charset="0"/>
              </a:rPr>
              <a:t>От графиката е видно, че има непрекъснато намаляване на средствата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1400" dirty="0">
                <a:latin typeface="Arial" charset="0"/>
              </a:rPr>
              <a:t>в областта на общественото здраве през годините. 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0253747"/>
              </p:ext>
            </p:extLst>
          </p:nvPr>
        </p:nvGraphicFramePr>
        <p:xfrm>
          <a:off x="683568" y="836712"/>
          <a:ext cx="7776864" cy="3890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137248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2714E2-84EE-468C-95EA-E1DFB8EC5C43}" type="datetime1">
              <a:rPr lang="en-US" smtClean="0"/>
              <a:t>6/13/2018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936625"/>
          </a:xfrm>
        </p:spPr>
        <p:txBody>
          <a:bodyPr/>
          <a:lstStyle/>
          <a:p>
            <a:pPr algn="ctr" eaLnBrk="1" hangingPunct="1"/>
            <a:r>
              <a:rPr lang="bg-BG" altLang="bg-BG" sz="2800" dirty="0" smtClean="0"/>
              <a:t>Проблеми при </a:t>
            </a:r>
            <a:r>
              <a:rPr lang="bg-BG" altLang="bg-BG" sz="2600" dirty="0" smtClean="0"/>
              <a:t>изпълнението</a:t>
            </a:r>
            <a:r>
              <a:rPr lang="bg-BG" altLang="bg-BG" sz="2800" dirty="0" smtClean="0"/>
              <a:t> на Програмите</a:t>
            </a:r>
            <a:endParaRPr lang="en-US" altLang="bg-BG" sz="2800" dirty="0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424862" cy="4464050"/>
          </a:xfrm>
        </p:spPr>
        <p:txBody>
          <a:bodyPr/>
          <a:lstStyle/>
          <a:p>
            <a:pPr eaLnBrk="1" hangingPunct="1"/>
            <a:r>
              <a:rPr lang="bg-BG" altLang="bg-BG" sz="1800" dirty="0" smtClean="0">
                <a:latin typeface="Arial" charset="0"/>
              </a:rPr>
              <a:t>Недостатъчно финансиране (често липса на финансиране), както и твърде късно предоставяне на определените финансови средства – обикновено в края на годината, като средствата трябва да се изразходят в рамките на 1-2 месеца. </a:t>
            </a:r>
          </a:p>
          <a:p>
            <a:pPr eaLnBrk="1" hangingPunct="1"/>
            <a:r>
              <a:rPr lang="bg-BG" altLang="bg-BG" sz="1800" dirty="0" smtClean="0">
                <a:latin typeface="Arial" charset="0"/>
              </a:rPr>
              <a:t>Това не води до ефективно изразходване дори на недостатъчните средства, които се обезпечават.</a:t>
            </a:r>
          </a:p>
          <a:p>
            <a:pPr eaLnBrk="1" hangingPunct="1"/>
            <a:r>
              <a:rPr lang="ru-RU" altLang="bg-BG" sz="1800" dirty="0" smtClean="0">
                <a:latin typeface="Arial" charset="0"/>
              </a:rPr>
              <a:t>Изпълнението на Програмите няма системен, устойчив характер. </a:t>
            </a:r>
          </a:p>
          <a:p>
            <a:pPr eaLnBrk="1" hangingPunct="1"/>
            <a:r>
              <a:rPr lang="ru-RU" altLang="bg-BG" sz="1800" dirty="0" smtClean="0">
                <a:latin typeface="Arial" charset="0"/>
              </a:rPr>
              <a:t>Често дейностите се определят от експерти на средно управленско ниво без предварително широко обсъждане от всички нива на управлението и на изпълнението.</a:t>
            </a:r>
          </a:p>
          <a:p>
            <a:pPr eaLnBrk="1" hangingPunct="1"/>
            <a:r>
              <a:rPr lang="ru-RU" altLang="bg-BG" sz="1800" dirty="0" smtClean="0">
                <a:latin typeface="Arial" charset="0"/>
              </a:rPr>
              <a:t>Няма изградени достатъчно ефективни механизми за мониторинг и оценка на изпълнението на програмите.</a:t>
            </a:r>
            <a:endParaRPr lang="bg-BG" altLang="bg-BG" sz="1800" dirty="0" smtClean="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993232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ADBF10-FA30-4739-BF72-815532890468}" type="datetime1">
              <a:rPr lang="en-US" smtClean="0"/>
              <a:t>6/13/2018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ctr" eaLnBrk="1" hangingPunct="1"/>
            <a:r>
              <a:rPr lang="en-US" altLang="bg-BG" sz="3200" smtClean="0"/>
              <a:t> </a:t>
            </a:r>
          </a:p>
        </p:txBody>
      </p:sp>
      <p:sp>
        <p:nvSpPr>
          <p:cNvPr id="7171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bg-BG" altLang="bg-BG" smtClean="0"/>
          </a:p>
          <a:p>
            <a:pPr eaLnBrk="1" hangingPunct="1"/>
            <a:endParaRPr lang="en-US" altLang="bg-BG" smtClean="0"/>
          </a:p>
        </p:txBody>
      </p:sp>
      <p:graphicFrame>
        <p:nvGraphicFramePr>
          <p:cNvPr id="7172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4692359"/>
              </p:ext>
            </p:extLst>
          </p:nvPr>
        </p:nvGraphicFramePr>
        <p:xfrm>
          <a:off x="467544" y="1243246"/>
          <a:ext cx="7970787" cy="3431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Chart" r:id="rId3" imgW="8839200" imgH="3867123" progId="Excel.Chart.8">
                  <p:embed/>
                </p:oleObj>
              </mc:Choice>
              <mc:Fallback>
                <p:oleObj name="Chart" r:id="rId3" imgW="8839200" imgH="3867123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243246"/>
                        <a:ext cx="7970787" cy="34314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TextBox 8"/>
          <p:cNvSpPr txBox="1">
            <a:spLocks noChangeArrowheads="1"/>
          </p:cNvSpPr>
          <p:nvPr/>
        </p:nvSpPr>
        <p:spPr bwMode="auto">
          <a:xfrm>
            <a:off x="684213" y="857250"/>
            <a:ext cx="81152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1800" b="1" dirty="0">
                <a:solidFill>
                  <a:srgbClr val="04617B"/>
                </a:solidFill>
                <a:latin typeface="Arial" charset="0"/>
              </a:rPr>
              <a:t>Ниво на раждаемост в България и ЕС </a:t>
            </a:r>
            <a:r>
              <a:rPr lang="en-US" altLang="bg-BG" sz="1800" dirty="0" smtClean="0">
                <a:solidFill>
                  <a:srgbClr val="04617B"/>
                </a:solidFill>
                <a:latin typeface="Arial" charset="0"/>
              </a:rPr>
              <a:t>(</a:t>
            </a:r>
            <a:r>
              <a:rPr lang="bg-BG" altLang="bg-BG" sz="1800" dirty="0" smtClean="0">
                <a:solidFill>
                  <a:srgbClr val="04617B"/>
                </a:solidFill>
                <a:latin typeface="Arial" charset="0"/>
              </a:rPr>
              <a:t>на </a:t>
            </a:r>
            <a:r>
              <a:rPr lang="bg-BG" altLang="bg-BG" sz="1800" dirty="0">
                <a:solidFill>
                  <a:srgbClr val="04617B"/>
                </a:solidFill>
                <a:latin typeface="Arial" charset="0"/>
              </a:rPr>
              <a:t>1000</a:t>
            </a:r>
            <a:r>
              <a:rPr lang="en-US" altLang="bg-BG" sz="1800" dirty="0">
                <a:solidFill>
                  <a:srgbClr val="04617B"/>
                </a:solidFill>
                <a:latin typeface="Arial" charset="0"/>
              </a:rPr>
              <a:t> </a:t>
            </a:r>
            <a:r>
              <a:rPr lang="bg-BG" altLang="bg-BG" sz="1800" dirty="0" smtClean="0">
                <a:solidFill>
                  <a:srgbClr val="04617B"/>
                </a:solidFill>
                <a:latin typeface="Arial" charset="0"/>
              </a:rPr>
              <a:t>население</a:t>
            </a:r>
            <a:r>
              <a:rPr lang="en-US" altLang="bg-BG" sz="1800" dirty="0" smtClean="0">
                <a:solidFill>
                  <a:srgbClr val="04617B"/>
                </a:solidFill>
                <a:latin typeface="Arial" charset="0"/>
              </a:rPr>
              <a:t>)</a:t>
            </a:r>
            <a:endParaRPr lang="en-US" altLang="bg-BG" sz="1800" dirty="0">
              <a:solidFill>
                <a:srgbClr val="04617B"/>
              </a:solidFill>
              <a:latin typeface="Arial" charset="0"/>
            </a:endParaRPr>
          </a:p>
        </p:txBody>
      </p:sp>
      <p:sp>
        <p:nvSpPr>
          <p:cNvPr id="7174" name="TextBox 11"/>
          <p:cNvSpPr txBox="1">
            <a:spLocks noChangeArrowheads="1"/>
          </p:cNvSpPr>
          <p:nvPr/>
        </p:nvSpPr>
        <p:spPr bwMode="auto">
          <a:xfrm>
            <a:off x="331878" y="4797152"/>
            <a:ext cx="866172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>
              <a:buFont typeface="Wingdings 2" pitchFamily="18" charset="2"/>
              <a:buNone/>
            </a:pPr>
            <a:r>
              <a:rPr lang="bg-BG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Тенденцията в изменението на раждаемостта показва с известни колебания намаление на раждаемостта от началото на периода 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1980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2003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bg-BG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като през 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1997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bg-BG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достига 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ниската </a:t>
            </a:r>
            <a:r>
              <a:rPr lang="bg-BG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 стойност – 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7.7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‰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bg-BG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последващо нарастване до 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2009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г., </a:t>
            </a:r>
            <a:r>
              <a:rPr lang="bg-BG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когато възлиза на 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10.9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‰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намаление до 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г., когато достига 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0‰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стойност</a:t>
            </a:r>
            <a:r>
              <a:rPr lang="bg-BG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ниска </a:t>
            </a:r>
            <a:r>
              <a:rPr lang="bg-BG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тази за ЕС с един пункт.</a:t>
            </a:r>
            <a:endParaRPr 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921224" cy="365125"/>
          </a:xfrm>
        </p:spPr>
        <p:txBody>
          <a:bodyPr/>
          <a:lstStyle/>
          <a:p>
            <a:pPr algn="ctr">
              <a:defRPr/>
            </a:pPr>
            <a:r>
              <a:rPr lang="ru-RU" smtClean="0">
                <a:solidFill>
                  <a:srgbClr val="04617B">
                    <a:shade val="90000"/>
                  </a:srgbClr>
                </a:solidFill>
              </a:rPr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A239C9-D461-428A-B9C3-99C3747E028C}" type="datetime1">
              <a:rPr lang="en-US" smtClean="0"/>
              <a:t>6/13/2018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31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347663" y="549275"/>
            <a:ext cx="8796337" cy="792163"/>
          </a:xfrm>
        </p:spPr>
        <p:txBody>
          <a:bodyPr/>
          <a:lstStyle/>
          <a:p>
            <a:pPr marL="273050" indent="-273050" algn="ctr" eaLnBrk="1" hangingPunct="1">
              <a:spcBef>
                <a:spcPct val="20000"/>
              </a:spcBef>
            </a:pPr>
            <a:r>
              <a:rPr lang="ru-RU" altLang="bg-BG" sz="2600" dirty="0" err="1" smtClean="0">
                <a:solidFill>
                  <a:srgbClr val="004E6D"/>
                </a:solidFill>
                <a:cs typeface="Arial" charset="0"/>
              </a:rPr>
              <a:t>Човешки</a:t>
            </a:r>
            <a:r>
              <a:rPr lang="ru-RU" altLang="bg-BG" sz="2600" dirty="0" smtClean="0">
                <a:solidFill>
                  <a:srgbClr val="004E6D"/>
                </a:solidFill>
                <a:cs typeface="Arial" charset="0"/>
              </a:rPr>
              <a:t> </a:t>
            </a:r>
            <a:r>
              <a:rPr lang="ru-RU" altLang="bg-BG" sz="2600" dirty="0" err="1" smtClean="0">
                <a:solidFill>
                  <a:srgbClr val="004E6D"/>
                </a:solidFill>
                <a:cs typeface="Arial" charset="0"/>
              </a:rPr>
              <a:t>ресурси</a:t>
            </a:r>
            <a:r>
              <a:rPr lang="ru-RU" altLang="bg-BG" sz="2600" dirty="0" smtClean="0">
                <a:solidFill>
                  <a:srgbClr val="004E6D"/>
                </a:solidFill>
                <a:cs typeface="Arial" charset="0"/>
              </a:rPr>
              <a:t> в </a:t>
            </a:r>
            <a:r>
              <a:rPr lang="ru-RU" altLang="bg-BG" sz="2600" dirty="0" err="1" smtClean="0">
                <a:solidFill>
                  <a:srgbClr val="004E6D"/>
                </a:solidFill>
                <a:cs typeface="Arial" charset="0"/>
              </a:rPr>
              <a:t>областта</a:t>
            </a:r>
            <a:r>
              <a:rPr lang="ru-RU" altLang="bg-BG" sz="2600" dirty="0" smtClean="0">
                <a:solidFill>
                  <a:srgbClr val="004E6D"/>
                </a:solidFill>
                <a:cs typeface="Arial" charset="0"/>
              </a:rPr>
              <a:t> на</a:t>
            </a:r>
            <a:br>
              <a:rPr lang="ru-RU" altLang="bg-BG" sz="2600" dirty="0" smtClean="0">
                <a:solidFill>
                  <a:srgbClr val="004E6D"/>
                </a:solidFill>
                <a:cs typeface="Arial" charset="0"/>
              </a:rPr>
            </a:br>
            <a:r>
              <a:rPr lang="ru-RU" altLang="bg-BG" sz="2600" dirty="0" err="1" smtClean="0">
                <a:solidFill>
                  <a:srgbClr val="004E6D"/>
                </a:solidFill>
                <a:cs typeface="Arial" charset="0"/>
              </a:rPr>
              <a:t>общественото</a:t>
            </a:r>
            <a:r>
              <a:rPr lang="ru-RU" altLang="bg-BG" sz="2600" dirty="0" smtClean="0">
                <a:solidFill>
                  <a:srgbClr val="004E6D"/>
                </a:solidFill>
                <a:cs typeface="Arial" charset="0"/>
              </a:rPr>
              <a:t> </a:t>
            </a:r>
            <a:r>
              <a:rPr lang="ru-RU" altLang="bg-BG" sz="2600" dirty="0" err="1" smtClean="0">
                <a:solidFill>
                  <a:srgbClr val="004E6D"/>
                </a:solidFill>
                <a:cs typeface="Arial" charset="0"/>
              </a:rPr>
              <a:t>здраве</a:t>
            </a:r>
            <a:endParaRPr lang="bg-BG" altLang="bg-BG" sz="2600" dirty="0" smtClean="0">
              <a:solidFill>
                <a:srgbClr val="004E6D"/>
              </a:solidFill>
              <a:cs typeface="Arial" charset="0"/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911725"/>
          </a:xfrm>
        </p:spPr>
        <p:txBody>
          <a:bodyPr/>
          <a:lstStyle/>
          <a:p>
            <a:pPr eaLnBrk="1" hangingPunct="1"/>
            <a:r>
              <a:rPr lang="bg-BG" altLang="bg-BG" sz="1800" dirty="0" smtClean="0">
                <a:latin typeface="Arial" charset="0"/>
                <a:cs typeface="Arial" charset="0"/>
              </a:rPr>
              <a:t>През последните години щатната численост на персонала в РЗИ неколкократно е оптимизирана (намалявана), като през 2011 г. след обединението на РИОКОЗ с РЦЗ в единна структура, РЗИ от 3341 става с численост от 3005 щатни длъжности, а с последното изменение на Устройствения правилник на РЗИ през 2015 г. общата численост на инспекциите е редуцирана до 2500 щатни длъжности.</a:t>
            </a:r>
          </a:p>
          <a:p>
            <a:pPr eaLnBrk="1" hangingPunct="1"/>
            <a:r>
              <a:rPr lang="bg-BG" altLang="bg-BG" sz="1800" dirty="0" smtClean="0">
                <a:latin typeface="Arial" charset="0"/>
                <a:cs typeface="Arial" charset="0"/>
              </a:rPr>
              <a:t>Тенденциите, свързани с намаляване на средствата на бюджетните програми и фонд „Работна заплата“, водят до непрекъснатото намаляване на числеността на работещите в областта на общественото здраве. </a:t>
            </a:r>
          </a:p>
          <a:p>
            <a:pPr eaLnBrk="1" hangingPunct="1"/>
            <a:r>
              <a:rPr lang="bg-BG" altLang="bg-BG" sz="1800" dirty="0" smtClean="0">
                <a:latin typeface="Arial" charset="0"/>
                <a:cs typeface="Arial" charset="0"/>
              </a:rPr>
              <a:t>Изключително ниското ниво на заплащане в областта на общественото здраве в сравнение с всички останали структури в системата на здравеопазването и други сектори, води до масов отлив на висококвалифицирани кадри.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209256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85A4CD-4DF8-44DD-8257-C6EBDC942204}" type="datetime1">
              <a:rPr lang="en-US" smtClean="0"/>
              <a:t>6/13/2018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679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altLang="bg-BG" sz="2000" dirty="0" smtClean="0">
                <a:latin typeface="Calibri" pitchFamily="34" charset="0"/>
                <a:cs typeface="Arial" charset="0"/>
              </a:rPr>
              <a:t>Горепосочените проблеми са валидни и за националните центрове в областта на общественото здраве – Национален център по обществено здраве и анализи, Национален център по заразни и паразитни болести, Национален център по радиобиология и радиационна защита, Национален център по наркомании.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bg-BG" sz="2000" dirty="0" smtClean="0">
                <a:latin typeface="Calibri" pitchFamily="34" charset="0"/>
                <a:cs typeface="Arial" charset="0"/>
              </a:rPr>
              <a:t>Необходими са изключително спешни мерки по посока на увеличаване на финансирането, с оглед задържането на квалифицирания персонал, а в по-дългосрочна перспектива и привличане на млади високообразовани кадри.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bg-BG" sz="2000" dirty="0" smtClean="0">
                <a:latin typeface="Calibri" pitchFamily="34" charset="0"/>
                <a:cs typeface="Arial" charset="0"/>
              </a:rPr>
              <a:t>Ако се запази сегашното положение, в рамките на следващите 5-10 години системата на общественото здравеопазване ще изпадне в затруднение да функционира и да изпълнява в пълен обхват своите задачи и дейности.</a:t>
            </a:r>
            <a:endParaRPr lang="bg-BG" altLang="bg-BG" sz="2000" dirty="0" smtClean="0">
              <a:latin typeface="Calibri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bg-BG" altLang="bg-BG" sz="1800" dirty="0" smtClean="0">
              <a:latin typeface="Calibri" pitchFamily="34" charset="0"/>
            </a:endParaRPr>
          </a:p>
        </p:txBody>
      </p:sp>
      <p:sp>
        <p:nvSpPr>
          <p:cNvPr id="34819" name="Title 1"/>
          <p:cNvSpPr>
            <a:spLocks noGrp="1"/>
          </p:cNvSpPr>
          <p:nvPr>
            <p:ph type="title"/>
          </p:nvPr>
        </p:nvSpPr>
        <p:spPr>
          <a:xfrm>
            <a:off x="107950" y="620713"/>
            <a:ext cx="8589963" cy="792162"/>
          </a:xfrm>
        </p:spPr>
        <p:txBody>
          <a:bodyPr/>
          <a:lstStyle/>
          <a:p>
            <a:pPr marL="273050" indent="-273050" algn="ctr" eaLnBrk="1" hangingPunct="1">
              <a:spcBef>
                <a:spcPct val="20000"/>
              </a:spcBef>
            </a:pPr>
            <a:r>
              <a:rPr lang="ru-RU" altLang="bg-BG" sz="2600" dirty="0" smtClean="0">
                <a:solidFill>
                  <a:srgbClr val="004E6D"/>
                </a:solidFill>
                <a:cs typeface="Arial" charset="0"/>
              </a:rPr>
              <a:t>Национални центрове по обществено здраве</a:t>
            </a:r>
            <a:endParaRPr lang="bg-BG" altLang="bg-BG" sz="2600" dirty="0" smtClean="0">
              <a:solidFill>
                <a:srgbClr val="004E6D"/>
              </a:solidFill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281264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00CE2E-E48B-4652-B819-D77CFBEAA18B}" type="datetime1">
              <a:rPr lang="en-US" smtClean="0"/>
              <a:t>6/13/2018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23950"/>
          </a:xfrm>
        </p:spPr>
        <p:txBody>
          <a:bodyPr/>
          <a:lstStyle/>
          <a:p>
            <a:pPr algn="ctr"/>
            <a:r>
              <a:rPr lang="bg-BG" sz="2800" dirty="0" smtClean="0"/>
              <a:t>Обучение и квалификация  </a:t>
            </a: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55840"/>
          </a:xfrm>
        </p:spPr>
        <p:txBody>
          <a:bodyPr/>
          <a:lstStyle/>
          <a:p>
            <a:r>
              <a:rPr lang="bg-BG" sz="1800" dirty="0" smtClean="0">
                <a:latin typeface="+mj-lt"/>
              </a:rPr>
              <a:t>След създаването на Факултетите по обществено здраве нивото на обучението на магистрите по медицина в областта на социалната медицина (обществено здраве) бе занижено, като цялото внимание бе насочено към развитие на магистърски програми по обществено здраве на специалистите по здравни грижи.</a:t>
            </a:r>
          </a:p>
          <a:p>
            <a:r>
              <a:rPr lang="bg-BG" sz="1800" dirty="0" smtClean="0">
                <a:latin typeface="+mj-lt"/>
              </a:rPr>
              <a:t>В програмите на студентите и специализантите по медицина в ниска степен са застъпени въпросите по епидемиология на неинфекциозните  заболявания и </a:t>
            </a:r>
            <a:r>
              <a:rPr lang="bg-BG" sz="1800" dirty="0" err="1" smtClean="0">
                <a:latin typeface="+mj-lt"/>
              </a:rPr>
              <a:t>биостатистика</a:t>
            </a:r>
            <a:r>
              <a:rPr lang="bg-BG" sz="1800" dirty="0" smtClean="0">
                <a:latin typeface="+mj-lt"/>
              </a:rPr>
              <a:t>, организация и управление на здравната система, здравна икономика, социология и медицинска етика. </a:t>
            </a:r>
          </a:p>
          <a:p>
            <a:r>
              <a:rPr lang="bg-BG" sz="1800" dirty="0" smtClean="0">
                <a:latin typeface="+mj-lt"/>
              </a:rPr>
              <a:t>Намаляват специализантите по хигиена, социална медицина, което води до липса на подготвени специалисти в областта на общественото здраве.</a:t>
            </a:r>
          </a:p>
          <a:p>
            <a:r>
              <a:rPr lang="bg-BG" sz="1800" dirty="0" smtClean="0">
                <a:latin typeface="+mj-lt"/>
              </a:rPr>
              <a:t>Няма създадена основа за придобиване на практически опит за провеждане на скринингови проучвания, профилактични и промотивни програми сред студентите и специализантите, което липсва и в учебните програми на Висшите медицински училища</a:t>
            </a:r>
            <a:endParaRPr lang="bg-BG" sz="1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209256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DCEDCD-CE01-45BA-BCAC-2F3DAFE7EBBA}" type="datetime1">
              <a:rPr lang="en-US" smtClean="0"/>
              <a:t>6/13/2018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6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63600"/>
          </a:xfrm>
        </p:spPr>
        <p:txBody>
          <a:bodyPr/>
          <a:lstStyle/>
          <a:p>
            <a:pPr algn="ctr" eaLnBrk="1" hangingPunct="1"/>
            <a:r>
              <a:rPr lang="bg-BG" altLang="bg-BG" sz="3000" dirty="0" smtClean="0">
                <a:latin typeface="Arial" charset="0"/>
              </a:rPr>
              <a:t>Изводи</a:t>
            </a:r>
            <a:endParaRPr lang="en-US" altLang="bg-BG" sz="3000" dirty="0" smtClean="0">
              <a:latin typeface="Arial" charset="0"/>
            </a:endParaRP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111750"/>
          </a:xfrm>
        </p:spPr>
        <p:txBody>
          <a:bodyPr/>
          <a:lstStyle/>
          <a:p>
            <a:pPr eaLnBrk="1" hangingPunct="1"/>
            <a:r>
              <a:rPr lang="bg-BG" altLang="bg-BG" sz="1600" dirty="0" smtClean="0">
                <a:latin typeface="Arial" charset="0"/>
                <a:cs typeface="Arial" charset="0"/>
              </a:rPr>
              <a:t>Здравно-демографското състояние на населението е от основно значение не само за благополучието на гражданите, но е и важен фактор за икономически растеж.</a:t>
            </a:r>
          </a:p>
          <a:p>
            <a:pPr eaLnBrk="1" hangingPunct="1"/>
            <a:r>
              <a:rPr lang="bg-BG" altLang="bg-BG" sz="1600" dirty="0" smtClean="0">
                <a:latin typeface="Arial" charset="0"/>
                <a:cs typeface="Arial" charset="0"/>
              </a:rPr>
              <a:t>Настоящата демографска ситуация в България е резултат от продължително действие на множество фактори и влияния. Някои от тях са свързани с общи тенденции в демографското развитие на европейските страни, а други – със специфичните особености на историческото, икономическото и културното развитие на страната.</a:t>
            </a:r>
          </a:p>
          <a:p>
            <a:pPr eaLnBrk="1" hangingPunct="1"/>
            <a:r>
              <a:rPr lang="bg-BG" altLang="bg-BG" sz="1600" dirty="0" smtClean="0">
                <a:latin typeface="Arial" charset="0"/>
                <a:cs typeface="Arial" charset="0"/>
              </a:rPr>
              <a:t>Демографските процеси в България се характеризират с трайна тенденция за намаляване броя на населението и на неговото застаряване. Основни причини за това са ниската раждаемост, нарастването на смъртността и емиграцията на значителна част от младите хора.</a:t>
            </a:r>
          </a:p>
          <a:p>
            <a:pPr eaLnBrk="1" hangingPunct="1"/>
            <a:r>
              <a:rPr lang="bg-BG" altLang="bg-BG" sz="1600" dirty="0" smtClean="0">
                <a:latin typeface="Arial" charset="0"/>
                <a:cs typeface="Arial" charset="0"/>
              </a:rPr>
              <a:t>През последното десетилетие настъпват съществени промени във възрастовата структура на населението, повлияни от промените в раждаемостта, смъртността, средната продължителност на живота, миграцията, жизнения стандарт, политическите промени и др. </a:t>
            </a:r>
          </a:p>
          <a:p>
            <a:pPr eaLnBrk="1" hangingPunct="1"/>
            <a:r>
              <a:rPr lang="bg-BG" altLang="bg-BG" sz="1600" dirty="0" smtClean="0">
                <a:latin typeface="Arial" charset="0"/>
                <a:cs typeface="Arial" charset="0"/>
              </a:rPr>
              <a:t>Продължава процесът на демографско остаряване, характеризиращ се с незначително нарастване през последните  години на броя и дела на населението до 15-годишна възраст и увеличаване на дела на населението над 65 години – проблем, характерен и за другите страни членки на ЕС.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209256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16CB05-3334-4B15-9580-DFC2B0747EF6}" type="datetime1">
              <a:rPr lang="en-US" smtClean="0"/>
              <a:t>6/13/2018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720725"/>
          </a:xfrm>
        </p:spPr>
        <p:txBody>
          <a:bodyPr/>
          <a:lstStyle/>
          <a:p>
            <a:pPr algn="ctr" eaLnBrk="1" hangingPunct="1"/>
            <a:r>
              <a:rPr lang="bg-BG" altLang="bg-BG" sz="3000" smtClean="0">
                <a:latin typeface="Arial" charset="0"/>
              </a:rPr>
              <a:t>Изводи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840287"/>
          </a:xfrm>
        </p:spPr>
        <p:txBody>
          <a:bodyPr/>
          <a:lstStyle/>
          <a:p>
            <a:pPr eaLnBrk="1" hangingPunct="1"/>
            <a:r>
              <a:rPr lang="bg-BG" altLang="bg-BG" sz="1600" dirty="0" smtClean="0">
                <a:latin typeface="Arial" charset="0"/>
                <a:cs typeface="Arial" charset="0"/>
              </a:rPr>
              <a:t>Общите разходи за здравеопазване нарастват трайно за последните 15 години. </a:t>
            </a:r>
          </a:p>
          <a:p>
            <a:pPr eaLnBrk="1" hangingPunct="1"/>
            <a:r>
              <a:rPr lang="bg-BG" altLang="bg-BG" sz="1600" dirty="0" smtClean="0">
                <a:latin typeface="Arial" charset="0"/>
                <a:cs typeface="Arial" charset="0"/>
              </a:rPr>
              <a:t>Тенденциите при здравно-демографските показатели не кореспондират с финансовите вложения в системата.</a:t>
            </a:r>
            <a:endParaRPr lang="bg-BG" altLang="bg-BG" sz="1600" dirty="0">
              <a:latin typeface="Arial" charset="0"/>
              <a:cs typeface="Arial" charset="0"/>
            </a:endParaRPr>
          </a:p>
          <a:p>
            <a:pPr eaLnBrk="1" hangingPunct="1"/>
            <a:r>
              <a:rPr lang="bg-BG" altLang="bg-BG" sz="1600" dirty="0" smtClean="0">
                <a:latin typeface="Arial" charset="0"/>
                <a:cs typeface="Arial" charset="0"/>
              </a:rPr>
              <a:t>Причините за това са в две направления: недостатъчна ефективност на лечебната помощ (независимо </a:t>
            </a:r>
            <a:r>
              <a:rPr lang="bg-BG" altLang="bg-BG" sz="1600" dirty="0">
                <a:latin typeface="Arial" charset="0"/>
                <a:cs typeface="Arial" charset="0"/>
              </a:rPr>
              <a:t>от високото </a:t>
            </a:r>
            <a:r>
              <a:rPr lang="bg-BG" altLang="bg-BG" sz="1600" dirty="0" smtClean="0">
                <a:latin typeface="Arial" charset="0"/>
                <a:cs typeface="Arial" charset="0"/>
              </a:rPr>
              <a:t>качество на медицинските услуги) и недостатъчно финансиране на профилактичните </a:t>
            </a:r>
            <a:r>
              <a:rPr lang="bg-BG" altLang="bg-BG" sz="1600" dirty="0">
                <a:latin typeface="Arial" charset="0"/>
                <a:cs typeface="Arial" charset="0"/>
              </a:rPr>
              <a:t>и здравно-промотивните програми</a:t>
            </a:r>
            <a:r>
              <a:rPr lang="bg-BG" altLang="bg-BG" sz="1600" dirty="0" smtClean="0"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bg-BG" altLang="bg-BG" sz="1600" dirty="0" smtClean="0">
                <a:latin typeface="Arial" charset="0"/>
                <a:cs typeface="Arial" charset="0"/>
              </a:rPr>
              <a:t>По отношение лечебната помощ се наблюдават диспропорции в разходите по отделни сектори: средствата за лекарства и болнична помощ надвишават значително разходите за извънболнична помощ и медико-диагностични дейности, а броят на хоспитализациите непрекъснато нараства.</a:t>
            </a:r>
          </a:p>
          <a:p>
            <a:pPr eaLnBrk="1" hangingPunct="1"/>
            <a:r>
              <a:rPr lang="bg-BG" altLang="bg-BG" sz="1600" dirty="0" smtClean="0">
                <a:latin typeface="Arial" charset="0"/>
                <a:cs typeface="Arial" charset="0"/>
              </a:rPr>
              <a:t>Терапевтичният процес е фрагментиран и не дава възможност за обратна връзка и проследяване на болния във </a:t>
            </a:r>
            <a:r>
              <a:rPr lang="bg-BG" altLang="bg-BG" sz="1600" dirty="0">
                <a:latin typeface="Arial" charset="0"/>
                <a:cs typeface="Arial" charset="0"/>
              </a:rPr>
              <a:t>всички етапи на </a:t>
            </a:r>
            <a:r>
              <a:rPr lang="bg-BG" altLang="bg-BG" sz="1600" dirty="0" smtClean="0">
                <a:latin typeface="Arial" charset="0"/>
                <a:cs typeface="Arial" charset="0"/>
              </a:rPr>
              <a:t>лечение с цел осигуряване на дългосрочна и координирана грижа.</a:t>
            </a:r>
            <a:endParaRPr lang="bg-BG" altLang="bg-BG" sz="1600" dirty="0">
              <a:latin typeface="Arial" charset="0"/>
              <a:cs typeface="Arial" charset="0"/>
            </a:endParaRPr>
          </a:p>
          <a:p>
            <a:pPr eaLnBrk="1" hangingPunct="1"/>
            <a:r>
              <a:rPr lang="bg-BG" altLang="bg-BG" sz="1600" dirty="0" smtClean="0">
                <a:latin typeface="Arial" charset="0"/>
                <a:cs typeface="Arial" charset="0"/>
              </a:rPr>
              <a:t>Финансирането не е обвързано с получените резултати.  </a:t>
            </a:r>
          </a:p>
          <a:p>
            <a:pPr eaLnBrk="1" hangingPunct="1"/>
            <a:r>
              <a:rPr lang="bg-BG" altLang="bg-BG" sz="1600" dirty="0" smtClean="0">
                <a:latin typeface="Arial" charset="0"/>
                <a:cs typeface="Arial" charset="0"/>
              </a:rPr>
              <a:t>Цялата система е ориентирана предимно към лечебната дейност, наблюдават се негативни феномени, като изкуствено създаване на пазарни ниши </a:t>
            </a:r>
            <a:r>
              <a:rPr lang="en-US" altLang="bg-BG" sz="1600" dirty="0">
                <a:latin typeface="Arial" charset="0"/>
                <a:cs typeface="Arial" charset="0"/>
              </a:rPr>
              <a:t>(supply induced demand)</a:t>
            </a:r>
            <a:r>
              <a:rPr lang="bg-BG" altLang="bg-BG" sz="1600" dirty="0">
                <a:latin typeface="Arial" charset="0"/>
                <a:cs typeface="Arial" charset="0"/>
              </a:rPr>
              <a:t> без </a:t>
            </a:r>
            <a:r>
              <a:rPr lang="bg-BG" altLang="bg-BG" sz="1600" dirty="0" smtClean="0">
                <a:latin typeface="Arial" charset="0"/>
                <a:cs typeface="Arial" charset="0"/>
              </a:rPr>
              <a:t>необходимите клинични доказателства и формиране на порочни кръгове.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209256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9388BE-0A0F-46F4-B736-2582AD062BF4}" type="datetime1">
              <a:rPr lang="en-US" smtClean="0"/>
              <a:t>6/13/2018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8435975" cy="4624387"/>
          </a:xfrm>
        </p:spPr>
        <p:txBody>
          <a:bodyPr/>
          <a:lstStyle/>
          <a:p>
            <a:pPr eaLnBrk="1" hangingPunct="1"/>
            <a:r>
              <a:rPr lang="bg-BG" altLang="bg-BG" sz="1600" dirty="0" smtClean="0">
                <a:latin typeface="Arial" charset="0"/>
                <a:cs typeface="Arial" charset="0"/>
              </a:rPr>
              <a:t>През </a:t>
            </a:r>
            <a:r>
              <a:rPr lang="bg-BG" altLang="bg-BG" sz="1600" dirty="0">
                <a:latin typeface="Arial" charset="0"/>
                <a:cs typeface="Arial" charset="0"/>
              </a:rPr>
              <a:t>последните 20 години </a:t>
            </a:r>
            <a:r>
              <a:rPr lang="bg-BG" altLang="bg-BG" sz="1600" dirty="0" smtClean="0">
                <a:latin typeface="Arial" charset="0"/>
                <a:cs typeface="Arial" charset="0"/>
              </a:rPr>
              <a:t>здравеопазването в България се развива в съответствие с приетите стратегически документи независимо от посочените недостатъци и несъвършенства. </a:t>
            </a:r>
          </a:p>
          <a:p>
            <a:pPr eaLnBrk="1" hangingPunct="1"/>
            <a:r>
              <a:rPr lang="bg-BG" altLang="bg-BG" sz="1600" dirty="0" smtClean="0">
                <a:latin typeface="Arial" charset="0"/>
                <a:cs typeface="Arial" charset="0"/>
              </a:rPr>
              <a:t>Предизвикателствата пред системата са свързани с необходимостта от оптимизация на разпределението на финансовите ресурси, при запазване на положителните тенденции в лечебната помощ: все още сравнително добър достъп до системата, намаляване на детската смъртност, модерна диагностика, лечение и лекарствена терапия, но с допълнителен акцент върху общественото здраве.  </a:t>
            </a:r>
            <a:endParaRPr lang="bg-BG" altLang="bg-BG" sz="1600" dirty="0">
              <a:latin typeface="Arial" charset="0"/>
              <a:cs typeface="Arial" charset="0"/>
            </a:endParaRPr>
          </a:p>
          <a:p>
            <a:pPr eaLnBrk="1" hangingPunct="1"/>
            <a:r>
              <a:rPr lang="bg-BG" altLang="bg-BG" sz="1600" dirty="0" smtClean="0">
                <a:latin typeface="Arial" charset="0"/>
                <a:cs typeface="Arial" charset="0"/>
              </a:rPr>
              <a:t>Постигането на тази цел е възможно чрез прилагане на принципите залегнали в националната здравна стратегия, а именно приоритет на профилактичните и здравно-промотивни програми и политика на човешките ресурси в системата. </a:t>
            </a:r>
          </a:p>
          <a:p>
            <a:pPr eaLnBrk="1" hangingPunct="1"/>
            <a:r>
              <a:rPr lang="bg-BG" altLang="bg-BG" sz="1600" dirty="0" smtClean="0">
                <a:latin typeface="Arial" charset="0"/>
                <a:cs typeface="Arial" charset="0"/>
              </a:rPr>
              <a:t>Необходимо е интегриране на принципите и дейностите на общественото здраве в цялото общество посредством въвличане на сектори извън здравеопазването - здраве във всички политики.</a:t>
            </a:r>
          </a:p>
          <a:p>
            <a:pPr eaLnBrk="1" hangingPunct="1"/>
            <a:r>
              <a:rPr lang="bg-BG" altLang="bg-BG" sz="1600" dirty="0" smtClean="0">
                <a:latin typeface="Arial" charset="0"/>
                <a:cs typeface="Arial" charset="0"/>
              </a:rPr>
              <a:t>Положителни промени по отношение на здравно-демографските показатели, разпространението на рисковите фактори, забол</a:t>
            </a:r>
            <a:r>
              <a:rPr lang="en-US" altLang="bg-BG" sz="1600" dirty="0" smtClean="0">
                <a:latin typeface="Arial" charset="0"/>
                <a:cs typeface="Arial" charset="0"/>
              </a:rPr>
              <a:t>e</a:t>
            </a:r>
            <a:r>
              <a:rPr lang="bg-BG" altLang="bg-BG" sz="1600" dirty="0" smtClean="0">
                <a:latin typeface="Arial" charset="0"/>
                <a:cs typeface="Arial" charset="0"/>
              </a:rPr>
              <a:t>ваемостта и смъртността от основните заболявания могат да настъпят само след многогодишни устойчиви действия и усилия.</a:t>
            </a:r>
          </a:p>
          <a:p>
            <a:pPr eaLnBrk="1" hangingPunct="1"/>
            <a:r>
              <a:rPr lang="bg-BG" altLang="bg-BG" sz="1600" dirty="0" smtClean="0">
                <a:latin typeface="Arial" charset="0"/>
                <a:cs typeface="Arial" charset="0"/>
              </a:rPr>
              <a:t>Отложеният във времето ефект от тези действия е </a:t>
            </a:r>
            <a:r>
              <a:rPr lang="bg-BG" altLang="bg-BG" sz="1600" dirty="0">
                <a:latin typeface="Arial" charset="0"/>
                <a:cs typeface="Arial" charset="0"/>
              </a:rPr>
              <a:t>причина общественото здраве да не е в достатъчна степен във фокуса на </a:t>
            </a:r>
            <a:r>
              <a:rPr lang="bg-BG" altLang="bg-BG" sz="1600" dirty="0" smtClean="0">
                <a:latin typeface="Arial" charset="0"/>
                <a:cs typeface="Arial" charset="0"/>
              </a:rPr>
              <a:t>здравната политика.</a:t>
            </a:r>
            <a:endParaRPr lang="bg-BG" altLang="bg-BG" sz="1600" dirty="0">
              <a:latin typeface="Arial" charset="0"/>
              <a:cs typeface="Arial" charset="0"/>
            </a:endParaRPr>
          </a:p>
          <a:p>
            <a:pPr eaLnBrk="1" hangingPunct="1"/>
            <a:endParaRPr lang="bg-BG" altLang="bg-BG" sz="1600" dirty="0" smtClean="0">
              <a:latin typeface="Arial" charset="0"/>
              <a:cs typeface="Arial" charset="0"/>
            </a:endParaRPr>
          </a:p>
          <a:p>
            <a:pPr marL="0" indent="0" eaLnBrk="1" hangingPunct="1">
              <a:buNone/>
            </a:pPr>
            <a:endParaRPr lang="bg-BG" altLang="bg-BG" sz="1800" dirty="0" smtClean="0">
              <a:latin typeface="Arial" charset="0"/>
              <a:cs typeface="Arial" charset="0"/>
            </a:endParaRPr>
          </a:p>
        </p:txBody>
      </p:sp>
      <p:sp>
        <p:nvSpPr>
          <p:cNvPr id="37891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649288"/>
          </a:xfrm>
        </p:spPr>
        <p:txBody>
          <a:bodyPr/>
          <a:lstStyle/>
          <a:p>
            <a:pPr marL="273050" indent="-273050" algn="ctr" eaLnBrk="1" hangingPunct="1">
              <a:spcBef>
                <a:spcPct val="20000"/>
              </a:spcBef>
            </a:pPr>
            <a:r>
              <a:rPr lang="bg-BG" altLang="bg-BG" sz="3000" dirty="0" smtClean="0">
                <a:solidFill>
                  <a:srgbClr val="004E6D"/>
                </a:solidFill>
                <a:cs typeface="Arial" charset="0"/>
              </a:rPr>
              <a:t>Заключение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627784" y="6309320"/>
            <a:ext cx="4209256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A04AD6-CB3F-484D-BD3F-F7B963D47B3F}" type="datetime1">
              <a:rPr lang="en-US" smtClean="0"/>
              <a:t>6/13/2018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bg-BG" altLang="bg-BG" sz="5400" dirty="0" smtClean="0">
                <a:latin typeface="Arial" charset="0"/>
                <a:cs typeface="Arial" charset="0"/>
              </a:rPr>
              <a:t> </a:t>
            </a:r>
            <a:r>
              <a:rPr lang="bg-BG" altLang="bg-BG" sz="5400" dirty="0">
                <a:latin typeface="Arial" charset="0"/>
                <a:cs typeface="Arial" charset="0"/>
              </a:rPr>
              <a:t/>
            </a:r>
            <a:br>
              <a:rPr lang="bg-BG" altLang="bg-BG" sz="5400" dirty="0">
                <a:latin typeface="Arial" charset="0"/>
                <a:cs typeface="Arial" charset="0"/>
              </a:rPr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89437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/>
              <a:t>Инвестирането в общественото здраве </a:t>
            </a:r>
            <a:r>
              <a:rPr lang="ru-RU" sz="4000" dirty="0" smtClean="0"/>
              <a:t>е </a:t>
            </a:r>
            <a:r>
              <a:rPr lang="ru-RU" sz="4000" dirty="0"/>
              <a:t>инвестиция в </a:t>
            </a:r>
            <a:r>
              <a:rPr lang="ru-RU" sz="4000" dirty="0" smtClean="0"/>
              <a:t>бъдещето с дългосрочна </a:t>
            </a:r>
            <a:r>
              <a:rPr lang="ru-RU" sz="4000" dirty="0"/>
              <a:t>перспектива за здравето и благосъстоянието на </a:t>
            </a:r>
            <a:r>
              <a:rPr lang="ru-RU" sz="4000" dirty="0" smtClean="0"/>
              <a:t>българския народ</a:t>
            </a:r>
            <a:endParaRPr lang="ru-RU" sz="4000" dirty="0"/>
          </a:p>
          <a:p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849216" cy="365125"/>
          </a:xfrm>
        </p:spPr>
        <p:txBody>
          <a:bodyPr/>
          <a:lstStyle/>
          <a:p>
            <a:pPr algn="ctr">
              <a:defRPr/>
            </a:pPr>
            <a:r>
              <a:rPr lang="ru-RU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18FAC6-1B99-4642-A3E8-2C5A1008AA1B}" type="datetime1">
              <a:rPr lang="en-US" smtClean="0"/>
              <a:t>6/13/2018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40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305800" cy="1143000"/>
          </a:xfrm>
        </p:spPr>
        <p:txBody>
          <a:bodyPr/>
          <a:lstStyle/>
          <a:p>
            <a:pPr algn="ctr"/>
            <a:r>
              <a:rPr lang="bg-BG" dirty="0" smtClean="0"/>
              <a:t>Благодаря за вниманието</a:t>
            </a:r>
            <a:endParaRPr lang="bg-B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849216" cy="365125"/>
          </a:xfrm>
        </p:spPr>
        <p:txBody>
          <a:bodyPr/>
          <a:lstStyle/>
          <a:p>
            <a:pPr algn="ctr">
              <a:defRPr/>
            </a:pPr>
            <a:r>
              <a:rPr lang="ru-RU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314832-0625-42F6-A420-08DD6011C699}" type="datetime1">
              <a:rPr lang="en-US" smtClean="0"/>
              <a:t>6/13/2018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03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850900"/>
          </a:xfrm>
        </p:spPr>
        <p:txBody>
          <a:bodyPr/>
          <a:lstStyle/>
          <a:p>
            <a:pPr algn="ctr" eaLnBrk="1" hangingPunct="1"/>
            <a:r>
              <a:rPr lang="en-US" altLang="bg-BG" sz="3200" smtClean="0"/>
              <a:t> </a:t>
            </a:r>
          </a:p>
        </p:txBody>
      </p:sp>
      <p:sp>
        <p:nvSpPr>
          <p:cNvPr id="8195" name="TextBox 8"/>
          <p:cNvSpPr txBox="1">
            <a:spLocks noChangeArrowheads="1"/>
          </p:cNvSpPr>
          <p:nvPr/>
        </p:nvSpPr>
        <p:spPr bwMode="auto">
          <a:xfrm>
            <a:off x="1258888" y="764704"/>
            <a:ext cx="69135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bg-BG" sz="1800" b="1" dirty="0">
                <a:solidFill>
                  <a:srgbClr val="04617B"/>
                </a:solidFill>
                <a:latin typeface="Arial" charset="0"/>
              </a:rPr>
              <a:t>Обща смъртност в България и ЕС </a:t>
            </a:r>
            <a:r>
              <a:rPr lang="ru-RU" altLang="bg-BG" sz="1800" dirty="0">
                <a:solidFill>
                  <a:srgbClr val="04617B"/>
                </a:solidFill>
                <a:latin typeface="Arial" charset="0"/>
              </a:rPr>
              <a:t>(на 1000 население)</a:t>
            </a:r>
          </a:p>
        </p:txBody>
      </p:sp>
      <p:sp>
        <p:nvSpPr>
          <p:cNvPr id="8196" name="TextBox 2"/>
          <p:cNvSpPr txBox="1">
            <a:spLocks noChangeArrowheads="1"/>
          </p:cNvSpPr>
          <p:nvPr/>
        </p:nvSpPr>
        <p:spPr bwMode="auto">
          <a:xfrm>
            <a:off x="351979" y="5430033"/>
            <a:ext cx="84971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>
              <a:buFont typeface="Wingdings 2" pitchFamily="18" charset="2"/>
              <a:buNone/>
            </a:pPr>
            <a:r>
              <a:rPr lang="bg-BG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 за България е високото ниво на смъртността. 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Показателят </a:t>
            </a:r>
            <a:r>
              <a:rPr lang="bg-BG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ЕС запазва 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устойчивост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като слабо намалява за периода – от 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10.6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‰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 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1980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bg-BG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на 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10.0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‰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197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3888750"/>
              </p:ext>
            </p:extLst>
          </p:nvPr>
        </p:nvGraphicFramePr>
        <p:xfrm>
          <a:off x="206375" y="1120775"/>
          <a:ext cx="8788400" cy="428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Chart" r:id="rId3" imgW="8820195" imgH="4305127" progId="Excel.Chart.8">
                  <p:embed/>
                </p:oleObj>
              </mc:Choice>
              <mc:Fallback>
                <p:oleObj name="Chart" r:id="rId3" imgW="8820195" imgH="4305127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" y="1120775"/>
                        <a:ext cx="8788400" cy="428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907704" y="6356350"/>
            <a:ext cx="5328592" cy="365125"/>
          </a:xfrm>
        </p:spPr>
        <p:txBody>
          <a:bodyPr/>
          <a:lstStyle/>
          <a:p>
            <a:pPr algn="ctr">
              <a:defRPr/>
            </a:pPr>
            <a:r>
              <a:rPr lang="ru-RU" smtClean="0">
                <a:solidFill>
                  <a:srgbClr val="04617B">
                    <a:shade val="90000"/>
                  </a:srgbClr>
                </a:solidFill>
              </a:rPr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F283AE-4BA5-4192-8292-E32CEF2E8A62}" type="datetime1">
              <a:rPr lang="en-US" smtClean="0"/>
              <a:t>6/13/2018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09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r" eaLnBrk="1" hangingPunct="1"/>
            <a:r>
              <a:rPr lang="bg-BG" altLang="bg-BG" sz="3200" smtClean="0"/>
              <a:t> </a:t>
            </a:r>
            <a:endParaRPr lang="en-US" altLang="bg-BG" sz="3200" smtClean="0"/>
          </a:p>
        </p:txBody>
      </p:sp>
      <p:sp>
        <p:nvSpPr>
          <p:cNvPr id="9219" name="TextBox 8"/>
          <p:cNvSpPr txBox="1">
            <a:spLocks noChangeArrowheads="1"/>
          </p:cNvSpPr>
          <p:nvPr/>
        </p:nvSpPr>
        <p:spPr bwMode="auto">
          <a:xfrm>
            <a:off x="709001" y="908720"/>
            <a:ext cx="72723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bg-BG" sz="1800" b="1" dirty="0">
                <a:solidFill>
                  <a:schemeClr val="tx2"/>
                </a:solidFill>
                <a:latin typeface="Arial" charset="0"/>
              </a:rPr>
              <a:t>Структура на умиранията по причини в </a:t>
            </a:r>
            <a:r>
              <a:rPr lang="ru-RU" altLang="bg-BG" sz="1800" b="1" dirty="0" smtClean="0">
                <a:solidFill>
                  <a:schemeClr val="tx2"/>
                </a:solidFill>
                <a:latin typeface="Arial" charset="0"/>
              </a:rPr>
              <a:t>България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bg-BG" sz="1800" b="1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altLang="bg-BG" sz="1800" b="1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bg-BG" altLang="bg-BG" sz="1800" dirty="0" smtClean="0">
                <a:solidFill>
                  <a:schemeClr val="tx2"/>
                </a:solidFill>
                <a:latin typeface="Arial" charset="0"/>
              </a:rPr>
              <a:t>(</a:t>
            </a:r>
            <a:r>
              <a:rPr lang="ru-RU" altLang="bg-BG" sz="1800" dirty="0" smtClean="0">
                <a:solidFill>
                  <a:schemeClr val="tx2"/>
                </a:solidFill>
                <a:latin typeface="Arial" charset="0"/>
              </a:rPr>
              <a:t>201</a:t>
            </a:r>
            <a:r>
              <a:rPr lang="en-US" altLang="bg-BG" sz="1800" dirty="0" smtClean="0">
                <a:solidFill>
                  <a:schemeClr val="tx2"/>
                </a:solidFill>
                <a:latin typeface="Arial" charset="0"/>
              </a:rPr>
              <a:t>6</a:t>
            </a:r>
            <a:r>
              <a:rPr lang="ru-RU" altLang="bg-BG" sz="1800" dirty="0" smtClean="0">
                <a:solidFill>
                  <a:schemeClr val="tx2"/>
                </a:solidFill>
                <a:latin typeface="Arial" charset="0"/>
              </a:rPr>
              <a:t>)</a:t>
            </a:r>
            <a:endParaRPr lang="en-US" altLang="bg-BG" sz="1800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9220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5050692"/>
              </p:ext>
            </p:extLst>
          </p:nvPr>
        </p:nvGraphicFramePr>
        <p:xfrm>
          <a:off x="1763688" y="1730594"/>
          <a:ext cx="5430837" cy="373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6" r:id="rId4" imgW="5432007" imgH="3731075" progId="Excel.Chart.8">
                  <p:embed/>
                </p:oleObj>
              </mc:Choice>
              <mc:Fallback>
                <p:oleObj r:id="rId4" imgW="5432007" imgH="3731075" progId="Excel.Chart.8">
                  <p:embed/>
                  <p:pic>
                    <p:nvPicPr>
                      <p:cNvPr id="0" name="Char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1730594"/>
                        <a:ext cx="5430837" cy="3732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Box 2"/>
          <p:cNvSpPr txBox="1">
            <a:spLocks noChangeArrowheads="1"/>
          </p:cNvSpPr>
          <p:nvPr/>
        </p:nvSpPr>
        <p:spPr bwMode="auto">
          <a:xfrm>
            <a:off x="755650" y="5301208"/>
            <a:ext cx="7848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1400" dirty="0">
                <a:latin typeface="Arial" charset="0"/>
              </a:rPr>
              <a:t>Запазва се структурата на </a:t>
            </a:r>
            <a:r>
              <a:rPr lang="bg-BG" altLang="bg-BG" sz="1400" i="1" dirty="0">
                <a:latin typeface="Arial" charset="0"/>
              </a:rPr>
              <a:t>смъртността по причини </a:t>
            </a:r>
            <a:r>
              <a:rPr lang="bg-BG" altLang="bg-BG" sz="1400" dirty="0">
                <a:latin typeface="Arial" charset="0"/>
              </a:rPr>
              <a:t>в последните години, като продължават да са водещи болестите на органите на кръвообращението (БОК), представени основно от исхемична болест на сърцето и мозъчен </a:t>
            </a:r>
            <a:r>
              <a:rPr lang="bg-BG" altLang="bg-BG" sz="1400" dirty="0" smtClean="0">
                <a:latin typeface="Arial" charset="0"/>
              </a:rPr>
              <a:t>инсулт -  65.</a:t>
            </a:r>
            <a:r>
              <a:rPr lang="en-US" altLang="bg-BG" sz="1400" dirty="0">
                <a:latin typeface="Arial" charset="0"/>
              </a:rPr>
              <a:t>5</a:t>
            </a:r>
            <a:r>
              <a:rPr lang="bg-BG" altLang="bg-BG" sz="1400" dirty="0">
                <a:latin typeface="Arial" charset="0"/>
              </a:rPr>
              <a:t>%, следвани от новообразуванията </a:t>
            </a:r>
            <a:r>
              <a:rPr lang="en-US" altLang="bg-BG" sz="1400" dirty="0">
                <a:latin typeface="Arial" charset="0"/>
              </a:rPr>
              <a:t>–</a:t>
            </a:r>
            <a:r>
              <a:rPr lang="bg-BG" altLang="bg-BG" sz="1400" dirty="0">
                <a:latin typeface="Arial" charset="0"/>
              </a:rPr>
              <a:t> 16.</a:t>
            </a:r>
            <a:r>
              <a:rPr lang="en-US" altLang="bg-BG" sz="1400" dirty="0">
                <a:latin typeface="Arial" charset="0"/>
              </a:rPr>
              <a:t>1</a:t>
            </a:r>
            <a:r>
              <a:rPr lang="bg-BG" altLang="bg-BG" sz="1400" dirty="0">
                <a:latin typeface="Arial" charset="0"/>
              </a:rPr>
              <a:t>%.</a:t>
            </a:r>
            <a:endParaRPr lang="en-US" altLang="bg-BG" sz="1400" dirty="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11760" y="6381328"/>
            <a:ext cx="4857328" cy="365125"/>
          </a:xfrm>
        </p:spPr>
        <p:txBody>
          <a:bodyPr/>
          <a:lstStyle/>
          <a:p>
            <a:pPr algn="ctr">
              <a:defRPr/>
            </a:pPr>
            <a:r>
              <a:rPr lang="ru-RU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9CC405-2B9F-4370-AAAE-78F7BB79C651}" type="datetime1">
              <a:rPr lang="en-US" smtClean="0"/>
              <a:t>6/13/2018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ctr" eaLnBrk="1" hangingPunct="1"/>
            <a:r>
              <a:rPr lang="en-US" altLang="bg-BG" sz="3200" smtClean="0"/>
              <a:t> </a:t>
            </a:r>
          </a:p>
        </p:txBody>
      </p:sp>
      <p:sp>
        <p:nvSpPr>
          <p:cNvPr id="10243" name="Content Placeholder 4"/>
          <p:cNvSpPr>
            <a:spLocks noGrp="1"/>
          </p:cNvSpPr>
          <p:nvPr>
            <p:ph idx="1"/>
          </p:nvPr>
        </p:nvSpPr>
        <p:spPr>
          <a:xfrm>
            <a:off x="457200" y="1935163"/>
            <a:ext cx="7787208" cy="4170019"/>
          </a:xfrm>
        </p:spPr>
        <p:txBody>
          <a:bodyPr/>
          <a:lstStyle/>
          <a:p>
            <a:pPr eaLnBrk="1" hangingPunct="1"/>
            <a:endParaRPr lang="bg-BG" altLang="bg-BG" smtClean="0"/>
          </a:p>
          <a:p>
            <a:pPr eaLnBrk="1" hangingPunct="1"/>
            <a:endParaRPr lang="en-US" altLang="bg-BG" smtClean="0"/>
          </a:p>
        </p:txBody>
      </p:sp>
      <p:sp>
        <p:nvSpPr>
          <p:cNvPr id="10244" name="TextBox 8"/>
          <p:cNvSpPr txBox="1">
            <a:spLocks noChangeArrowheads="1"/>
          </p:cNvSpPr>
          <p:nvPr/>
        </p:nvSpPr>
        <p:spPr bwMode="auto">
          <a:xfrm>
            <a:off x="708819" y="801688"/>
            <a:ext cx="7704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bg-BG" sz="1800" b="1" dirty="0">
                <a:solidFill>
                  <a:srgbClr val="04617B"/>
                </a:solidFill>
                <a:latin typeface="Arial" charset="0"/>
              </a:rPr>
              <a:t>Детска смъртност в България и ЕС </a:t>
            </a:r>
            <a:r>
              <a:rPr lang="ru-RU" altLang="bg-BG" sz="1800" dirty="0">
                <a:solidFill>
                  <a:srgbClr val="04617B"/>
                </a:solidFill>
                <a:latin typeface="Arial" charset="0"/>
              </a:rPr>
              <a:t>(на 1000 живородени)</a:t>
            </a:r>
          </a:p>
        </p:txBody>
      </p:sp>
      <p:sp>
        <p:nvSpPr>
          <p:cNvPr id="10245" name="TextBox 3"/>
          <p:cNvSpPr txBox="1">
            <a:spLocks noChangeArrowheads="1"/>
          </p:cNvSpPr>
          <p:nvPr/>
        </p:nvSpPr>
        <p:spPr bwMode="auto">
          <a:xfrm>
            <a:off x="611560" y="5151075"/>
            <a:ext cx="82912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>
              <a:buNone/>
            </a:pP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Въпреки </a:t>
            </a:r>
            <a:r>
              <a:rPr lang="bg-BG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изразената тенденция към 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снижаване, </a:t>
            </a:r>
            <a:r>
              <a:rPr lang="bg-BG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детската смъртност за България остава почти 2 пъти по-висока, отколкото в 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ЕС.</a:t>
            </a:r>
            <a:endParaRPr lang="bg-BG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246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1759953"/>
              </p:ext>
            </p:extLst>
          </p:nvPr>
        </p:nvGraphicFramePr>
        <p:xfrm>
          <a:off x="1259632" y="1268760"/>
          <a:ext cx="6972771" cy="3850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name="Chart" r:id="rId3" imgW="8820195" imgH="4305127" progId="Excel.Chart.8">
                  <p:embed/>
                </p:oleObj>
              </mc:Choice>
              <mc:Fallback>
                <p:oleObj name="Chart" r:id="rId3" imgW="8820195" imgH="4305127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268760"/>
                        <a:ext cx="6972771" cy="38501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849216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>
                <a:solidFill>
                  <a:srgbClr val="04617B">
                    <a:shade val="90000"/>
                  </a:srgbClr>
                </a:solidFill>
              </a:rPr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D2BC85-76E1-4893-96A4-C1B686755584}" type="datetime1">
              <a:rPr lang="en-US" smtClean="0"/>
              <a:t>6/13/2018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7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ctr" eaLnBrk="1" hangingPunct="1"/>
            <a:r>
              <a:rPr lang="en-US" altLang="bg-BG" sz="3200" smtClean="0"/>
              <a:t> </a:t>
            </a:r>
          </a:p>
        </p:txBody>
      </p:sp>
      <p:sp>
        <p:nvSpPr>
          <p:cNvPr id="11267" name="Content Placeholder 4"/>
          <p:cNvSpPr>
            <a:spLocks noGrp="1"/>
          </p:cNvSpPr>
          <p:nvPr>
            <p:ph idx="1"/>
          </p:nvPr>
        </p:nvSpPr>
        <p:spPr>
          <a:xfrm>
            <a:off x="493713" y="1557338"/>
            <a:ext cx="8229600" cy="4525962"/>
          </a:xfrm>
        </p:spPr>
        <p:txBody>
          <a:bodyPr/>
          <a:lstStyle/>
          <a:p>
            <a:pPr eaLnBrk="1" hangingPunct="1"/>
            <a:endParaRPr lang="bg-BG" altLang="bg-BG" smtClean="0"/>
          </a:p>
          <a:p>
            <a:pPr eaLnBrk="1" hangingPunct="1"/>
            <a:endParaRPr lang="en-US" altLang="bg-BG" smtClean="0"/>
          </a:p>
        </p:txBody>
      </p:sp>
      <p:sp>
        <p:nvSpPr>
          <p:cNvPr id="11268" name="TextBox 8"/>
          <p:cNvSpPr txBox="1">
            <a:spLocks noChangeArrowheads="1"/>
          </p:cNvSpPr>
          <p:nvPr/>
        </p:nvSpPr>
        <p:spPr bwMode="auto">
          <a:xfrm>
            <a:off x="1476375" y="1052513"/>
            <a:ext cx="6264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bg-BG" sz="1800" b="1" dirty="0">
                <a:solidFill>
                  <a:srgbClr val="04617B"/>
                </a:solidFill>
                <a:latin typeface="Arial" charset="0"/>
              </a:rPr>
              <a:t>Естествен прираст </a:t>
            </a:r>
            <a:r>
              <a:rPr lang="ru-RU" altLang="bg-BG" sz="1800" dirty="0">
                <a:solidFill>
                  <a:srgbClr val="04617B"/>
                </a:solidFill>
                <a:latin typeface="Arial" charset="0"/>
              </a:rPr>
              <a:t>(на 1000 население)</a:t>
            </a:r>
            <a:endParaRPr lang="en-US" altLang="bg-BG" sz="1800" dirty="0">
              <a:solidFill>
                <a:srgbClr val="04617B"/>
              </a:solidFill>
              <a:latin typeface="Arial" charset="0"/>
            </a:endParaRPr>
          </a:p>
        </p:txBody>
      </p:sp>
      <p:sp>
        <p:nvSpPr>
          <p:cNvPr id="11269" name="TextBox 2"/>
          <p:cNvSpPr txBox="1">
            <a:spLocks noChangeArrowheads="1"/>
          </p:cNvSpPr>
          <p:nvPr/>
        </p:nvSpPr>
        <p:spPr bwMode="auto">
          <a:xfrm>
            <a:off x="683568" y="5059369"/>
            <a:ext cx="80645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>
              <a:buFont typeface="Wingdings 2" pitchFamily="18" charset="2"/>
              <a:buNone/>
            </a:pPr>
            <a:r>
              <a:rPr lang="bg-BG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Ниското ниво на раждаемост и високата смъртност обуславят отрицателния естествен прираст на населението в 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България, който се наблюдава </a:t>
            </a:r>
            <a:r>
              <a:rPr lang="bg-BG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 последните  двадесет и </a:t>
            </a:r>
            <a:r>
              <a:rPr lang="bg-BG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седем години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bg-BG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270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9041227"/>
              </p:ext>
            </p:extLst>
          </p:nvPr>
        </p:nvGraphicFramePr>
        <p:xfrm>
          <a:off x="820315" y="1423262"/>
          <a:ext cx="7576393" cy="35346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" name="Chart" r:id="rId3" imgW="8820195" imgH="4305127" progId="Excel.Chart.8">
                  <p:embed/>
                </p:oleObj>
              </mc:Choice>
              <mc:Fallback>
                <p:oleObj name="Chart" r:id="rId3" imgW="8820195" imgH="4305127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315" y="1423262"/>
                        <a:ext cx="7576393" cy="35346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777208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>
                <a:solidFill>
                  <a:srgbClr val="04617B">
                    <a:shade val="90000"/>
                  </a:srgbClr>
                </a:solidFill>
              </a:rPr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161B9D-825A-4FC3-96E3-F6895F80598D}" type="datetime1">
              <a:rPr lang="en-US" smtClean="0"/>
              <a:t>6/13/2018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36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ctr" eaLnBrk="1" hangingPunct="1"/>
            <a:r>
              <a:rPr lang="en-US" altLang="bg-BG" sz="3200" smtClean="0"/>
              <a:t> </a:t>
            </a:r>
          </a:p>
        </p:txBody>
      </p:sp>
      <p:sp>
        <p:nvSpPr>
          <p:cNvPr id="12291" name="Content Placeholder 4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014117"/>
          </a:xfrm>
        </p:spPr>
        <p:txBody>
          <a:bodyPr/>
          <a:lstStyle/>
          <a:p>
            <a:pPr eaLnBrk="1" hangingPunct="1"/>
            <a:endParaRPr lang="bg-BG" altLang="bg-BG" dirty="0" smtClean="0"/>
          </a:p>
          <a:p>
            <a:pPr eaLnBrk="1" hangingPunct="1"/>
            <a:endParaRPr lang="en-US" altLang="bg-BG" dirty="0" smtClean="0"/>
          </a:p>
        </p:txBody>
      </p:sp>
      <p:sp>
        <p:nvSpPr>
          <p:cNvPr id="12292" name="TextBox 8"/>
          <p:cNvSpPr txBox="1">
            <a:spLocks noChangeArrowheads="1"/>
          </p:cNvSpPr>
          <p:nvPr/>
        </p:nvSpPr>
        <p:spPr bwMode="auto">
          <a:xfrm>
            <a:off x="942975" y="836613"/>
            <a:ext cx="72723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bg-BG" sz="1800" b="1">
                <a:solidFill>
                  <a:srgbClr val="04617B"/>
                </a:solidFill>
                <a:latin typeface="Arial" charset="0"/>
              </a:rPr>
              <a:t>Очаквана продължителност на живота в България и ЕС </a:t>
            </a:r>
            <a:r>
              <a:rPr lang="en-US" altLang="bg-BG" sz="1800" b="1">
                <a:solidFill>
                  <a:srgbClr val="04617B"/>
                </a:solidFill>
                <a:latin typeface="Arial" charset="0"/>
              </a:rPr>
              <a:t/>
            </a:r>
            <a:br>
              <a:rPr lang="en-US" altLang="bg-BG" sz="1800" b="1">
                <a:solidFill>
                  <a:srgbClr val="04617B"/>
                </a:solidFill>
                <a:latin typeface="Arial" charset="0"/>
              </a:rPr>
            </a:br>
            <a:r>
              <a:rPr lang="ru-RU" altLang="bg-BG" sz="1800">
                <a:solidFill>
                  <a:srgbClr val="04617B"/>
                </a:solidFill>
                <a:latin typeface="Arial" charset="0"/>
              </a:rPr>
              <a:t>(в години)</a:t>
            </a:r>
          </a:p>
        </p:txBody>
      </p:sp>
      <p:sp>
        <p:nvSpPr>
          <p:cNvPr id="12293" name="TextBox 2"/>
          <p:cNvSpPr txBox="1">
            <a:spLocks noChangeArrowheads="1"/>
          </p:cNvSpPr>
          <p:nvPr/>
        </p:nvSpPr>
        <p:spPr bwMode="auto">
          <a:xfrm>
            <a:off x="1115615" y="5157192"/>
            <a:ext cx="74880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1400" dirty="0">
                <a:solidFill>
                  <a:prstClr val="black"/>
                </a:solidFill>
                <a:latin typeface="Arial" charset="0"/>
              </a:rPr>
              <a:t>Средната продължителност на живота у нас </a:t>
            </a:r>
            <a:r>
              <a:rPr lang="bg-BG" altLang="bg-BG" sz="1400" dirty="0" smtClean="0">
                <a:solidFill>
                  <a:prstClr val="black"/>
                </a:solidFill>
                <a:latin typeface="Arial" charset="0"/>
              </a:rPr>
              <a:t>се </a:t>
            </a:r>
            <a:r>
              <a:rPr lang="bg-BG" altLang="bg-BG" sz="1400" dirty="0">
                <a:solidFill>
                  <a:prstClr val="black"/>
                </a:solidFill>
                <a:latin typeface="Arial" charset="0"/>
              </a:rPr>
              <a:t>увеличава, въпреки това </a:t>
            </a:r>
            <a:r>
              <a:rPr lang="bg-BG" altLang="bg-BG" sz="1400" dirty="0" smtClean="0">
                <a:solidFill>
                  <a:prstClr val="black"/>
                </a:solidFill>
                <a:latin typeface="Arial" charset="0"/>
              </a:rPr>
              <a:t>очакваната</a:t>
            </a:r>
            <a:r>
              <a:rPr lang="en-US" altLang="bg-BG" sz="1400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bg-BG" altLang="bg-BG" sz="1400" dirty="0" smtClean="0">
                <a:solidFill>
                  <a:prstClr val="black"/>
                </a:solidFill>
                <a:latin typeface="Arial" charset="0"/>
              </a:rPr>
              <a:t>продължителност </a:t>
            </a:r>
            <a:r>
              <a:rPr lang="bg-BG" altLang="bg-BG" sz="1400" dirty="0">
                <a:solidFill>
                  <a:prstClr val="black"/>
                </a:solidFill>
                <a:latin typeface="Arial" charset="0"/>
              </a:rPr>
              <a:t>на живота в България е по-ниска от тази в Европейския съюз. </a:t>
            </a:r>
          </a:p>
        </p:txBody>
      </p:sp>
      <p:graphicFrame>
        <p:nvGraphicFramePr>
          <p:cNvPr id="12294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9775048"/>
              </p:ext>
            </p:extLst>
          </p:nvPr>
        </p:nvGraphicFramePr>
        <p:xfrm>
          <a:off x="926952" y="1628800"/>
          <a:ext cx="7288361" cy="3462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3" name="Chart" r:id="rId3" imgW="8820195" imgH="4305127" progId="Excel.Chart.8">
                  <p:embed/>
                </p:oleObj>
              </mc:Choice>
              <mc:Fallback>
                <p:oleObj name="Chart" r:id="rId3" imgW="8820195" imgH="4305127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6952" y="1628800"/>
                        <a:ext cx="7288361" cy="34626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921224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>
                <a:solidFill>
                  <a:srgbClr val="04617B">
                    <a:shade val="90000"/>
                  </a:srgbClr>
                </a:solidFill>
              </a:rPr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5FF353-2705-4A49-ACAB-8B7055546ED0}" type="datetime1">
              <a:rPr lang="en-US" smtClean="0"/>
              <a:t>6/13/2018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6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30014" y="404664"/>
            <a:ext cx="8229600" cy="722312"/>
          </a:xfrm>
        </p:spPr>
        <p:txBody>
          <a:bodyPr/>
          <a:lstStyle/>
          <a:p>
            <a:pPr algn="ctr" eaLnBrk="1" hangingPunct="1"/>
            <a:r>
              <a:rPr lang="bg-BG" altLang="bg-BG" sz="1800" b="1" dirty="0" smtClean="0">
                <a:latin typeface="Arial" charset="0"/>
              </a:rPr>
              <a:t>Предвидима (</a:t>
            </a:r>
            <a:r>
              <a:rPr lang="en-US" altLang="bg-BG" sz="1800" b="1" dirty="0" smtClean="0">
                <a:latin typeface="Arial" charset="0"/>
              </a:rPr>
              <a:t>a</a:t>
            </a:r>
            <a:r>
              <a:rPr lang="bg-BG" altLang="bg-BG" sz="1800" b="1" dirty="0" smtClean="0">
                <a:latin typeface="Arial" charset="0"/>
              </a:rPr>
              <a:t>menable) смъртност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545356171"/>
              </p:ext>
            </p:extLst>
          </p:nvPr>
        </p:nvGraphicFramePr>
        <p:xfrm>
          <a:off x="934674" y="1268760"/>
          <a:ext cx="6984776" cy="3176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971600" y="4941169"/>
            <a:ext cx="684076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1400" dirty="0">
                <a:latin typeface="Arial" charset="0"/>
              </a:rPr>
              <a:t>Смъртта е предвидима, ако в светлината на медицинските знания и технологии всички или повечето смъртни случаи  могат да бъдат избегнати чрез оптимално качествено здравеопазване. От данните на графиката е видно, че общата предвидима смъртност е два пъти по-висока от тази за </a:t>
            </a:r>
            <a:r>
              <a:rPr lang="bg-BG" altLang="bg-BG" sz="1400" dirty="0" smtClean="0">
                <a:latin typeface="Arial" charset="0"/>
              </a:rPr>
              <a:t>ЕС</a:t>
            </a:r>
            <a:r>
              <a:rPr lang="bg-BG" altLang="bg-BG" sz="1400" dirty="0">
                <a:latin typeface="Arial" charset="0"/>
              </a:rPr>
              <a:t>.</a:t>
            </a:r>
            <a:endParaRPr lang="en-US" altLang="bg-BG" sz="14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1400" dirty="0" smtClean="0">
                <a:latin typeface="Arial" charset="0"/>
              </a:rPr>
              <a:t> </a:t>
            </a:r>
            <a:endParaRPr lang="bg-BG" altLang="bg-BG" sz="14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1400" dirty="0">
              <a:latin typeface="Arial" charset="0"/>
            </a:endParaRPr>
          </a:p>
        </p:txBody>
      </p:sp>
      <p:sp>
        <p:nvSpPr>
          <p:cNvPr id="14342" name="TextBox 6"/>
          <p:cNvSpPr txBox="1">
            <a:spLocks noChangeArrowheads="1"/>
          </p:cNvSpPr>
          <p:nvPr/>
        </p:nvSpPr>
        <p:spPr bwMode="auto">
          <a:xfrm>
            <a:off x="468313" y="4488104"/>
            <a:ext cx="20637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1200" i="1" dirty="0"/>
              <a:t>Източник: Евростат, 2017</a:t>
            </a:r>
            <a:endParaRPr lang="bg-BG" altLang="bg-BG" sz="1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921224" cy="365125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НС, Комисия по здравеопазване. Кръгла маса на тема: Здравето на българите през 21 век – тенденции и  предизвикателства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997A22-2AEE-4240-A762-1DCA969F7E57}" type="datetime1">
              <a:rPr lang="en-US" smtClean="0"/>
              <a:t>6/13/2018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  <a:fontScheme name="Flow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Flow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alpha val="48000"/>
              <a:satMod val="105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alpha val="48000"/>
              <a:satMod val="105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  <a:fontScheme name="Flow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Flow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alpha val="48000"/>
              <a:satMod val="105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alpha val="48000"/>
              <a:satMod val="105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4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  <a:fontScheme name="Flow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Flow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alpha val="48000"/>
              <a:satMod val="105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alpha val="48000"/>
              <a:satMod val="105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1314</TotalTime>
  <Words>2763</Words>
  <Application>Microsoft Office PowerPoint</Application>
  <PresentationFormat>On-screen Show (4:3)</PresentationFormat>
  <Paragraphs>196</Paragraphs>
  <Slides>37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Flow</vt:lpstr>
      <vt:lpstr>Chart</vt:lpstr>
      <vt:lpstr>Microsoft Excel Chart</vt:lpstr>
      <vt:lpstr>Здравно-демографско състояние на населението, финансиране и проблеми на общественото здраве в българия</vt:lpstr>
      <vt:lpstr>Тенденции в здравно- демографското състояние  на населението</vt:lpstr>
      <vt:lpstr> </vt:lpstr>
      <vt:lpstr> </vt:lpstr>
      <vt:lpstr> </vt:lpstr>
      <vt:lpstr> </vt:lpstr>
      <vt:lpstr> </vt:lpstr>
      <vt:lpstr> </vt:lpstr>
      <vt:lpstr>Предвидима (amenable) смъртност</vt:lpstr>
      <vt:lpstr>Предотвратима (preventable) смъртност</vt:lpstr>
      <vt:lpstr>PowerPoint Presentation</vt:lpstr>
      <vt:lpstr>Рискови фактори за здравето  (на 100 000)  </vt:lpstr>
      <vt:lpstr>Системата на здравеопазване –функциониране и човешки ресурси</vt:lpstr>
      <vt:lpstr> </vt:lpstr>
      <vt:lpstr>Източник СЗО</vt:lpstr>
      <vt:lpstr>Лекари в някои европейски страни (2016)   </vt:lpstr>
      <vt:lpstr>Общопрактикуващи лекари в някои европейски страни (2016)    </vt:lpstr>
      <vt:lpstr>Медицински сестри в някои европейски страни (2016)     </vt:lpstr>
      <vt:lpstr>Съотношение лекари/медицински сестри в някои европейски страни (2016) </vt:lpstr>
      <vt:lpstr>     Разпределение на лекарите по възрастови групи  (2016) </vt:lpstr>
      <vt:lpstr>     Разпределение на медицинските специалисти по здравни грижи  по възрастови групи  (2016) </vt:lpstr>
      <vt:lpstr>Финансиране и национални програми</vt:lpstr>
      <vt:lpstr> </vt:lpstr>
      <vt:lpstr> </vt:lpstr>
      <vt:lpstr>Разпределение на здравноосигурителните плащания по видове (в хил. лева)</vt:lpstr>
      <vt:lpstr>PowerPoint Presentation</vt:lpstr>
      <vt:lpstr>Разходите за промоция, превенция и контрол на общественото здраве са малко над 20% от общите разходи по политиките на МЗ</vt:lpstr>
      <vt:lpstr>PowerPoint Presentation</vt:lpstr>
      <vt:lpstr>Проблеми при изпълнението на Програмите</vt:lpstr>
      <vt:lpstr>Човешки ресурси в областта на общественото здраве</vt:lpstr>
      <vt:lpstr>Национални центрове по обществено здраве</vt:lpstr>
      <vt:lpstr>Обучение и квалификация  </vt:lpstr>
      <vt:lpstr>Изводи</vt:lpstr>
      <vt:lpstr>Изводи</vt:lpstr>
      <vt:lpstr>Заключение</vt:lpstr>
      <vt:lpstr>  </vt:lpstr>
      <vt:lpstr>Благодаря за вниманието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Заглавие</dc:title>
  <dc:creator>PD</dc:creator>
  <cp:lastModifiedBy>Христо Хинков</cp:lastModifiedBy>
  <cp:revision>124</cp:revision>
  <dcterms:created xsi:type="dcterms:W3CDTF">2017-01-31T15:54:21Z</dcterms:created>
  <dcterms:modified xsi:type="dcterms:W3CDTF">2018-06-13T09:42:05Z</dcterms:modified>
</cp:coreProperties>
</file>