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FBBD7-2B2F-42D8-891B-F7D9D47741CD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9DB109F3-70B8-4A2F-80D9-33EF50DE935F}">
      <dgm:prSet phldrT="[Text]"/>
      <dgm:spPr/>
      <dgm:t>
        <a:bodyPr/>
        <a:lstStyle/>
        <a:p>
          <a:r>
            <a:rPr lang="en-US" b="1" dirty="0" smtClean="0"/>
            <a:t>PD-L1 </a:t>
          </a:r>
          <a:r>
            <a:rPr lang="bg-BG" b="1" dirty="0" smtClean="0"/>
            <a:t>експресия от тумора</a:t>
          </a:r>
          <a:endParaRPr lang="bg-BG" b="1" dirty="0"/>
        </a:p>
      </dgm:t>
    </dgm:pt>
    <dgm:pt modelId="{FCFA2D35-E4BA-46BB-B8CC-98345E0B9E50}" type="parTrans" cxnId="{6D7FA62D-67A2-4D0A-A907-48B7C63D303E}">
      <dgm:prSet/>
      <dgm:spPr/>
      <dgm:t>
        <a:bodyPr/>
        <a:lstStyle/>
        <a:p>
          <a:endParaRPr lang="bg-BG"/>
        </a:p>
      </dgm:t>
    </dgm:pt>
    <dgm:pt modelId="{BFC53C3F-BD75-4498-B87B-F54E21E98D16}" type="sibTrans" cxnId="{6D7FA62D-67A2-4D0A-A907-48B7C63D303E}">
      <dgm:prSet/>
      <dgm:spPr/>
      <dgm:t>
        <a:bodyPr/>
        <a:lstStyle/>
        <a:p>
          <a:endParaRPr lang="bg-BG"/>
        </a:p>
      </dgm:t>
    </dgm:pt>
    <dgm:pt modelId="{22148CF9-B60C-4566-A0D6-5CCA3F612123}">
      <dgm:prSet phldrT="[Text]"/>
      <dgm:spPr/>
      <dgm:t>
        <a:bodyPr/>
        <a:lstStyle/>
        <a:p>
          <a:r>
            <a:rPr lang="bg-BG" b="1" dirty="0" smtClean="0"/>
            <a:t>Инфилтрация на тумора от Т лимфоцити</a:t>
          </a:r>
          <a:endParaRPr lang="bg-BG" b="1" dirty="0"/>
        </a:p>
      </dgm:t>
    </dgm:pt>
    <dgm:pt modelId="{470EEF12-8F70-43E3-9C08-C9657F843CD2}" type="parTrans" cxnId="{4388FC42-0035-4E72-A821-836724E3B9C2}">
      <dgm:prSet/>
      <dgm:spPr/>
      <dgm:t>
        <a:bodyPr/>
        <a:lstStyle/>
        <a:p>
          <a:endParaRPr lang="bg-BG"/>
        </a:p>
      </dgm:t>
    </dgm:pt>
    <dgm:pt modelId="{9C37BAA7-00B2-4CB4-87EE-5D25AB432682}" type="sibTrans" cxnId="{4388FC42-0035-4E72-A821-836724E3B9C2}">
      <dgm:prSet/>
      <dgm:spPr/>
      <dgm:t>
        <a:bodyPr/>
        <a:lstStyle/>
        <a:p>
          <a:endParaRPr lang="bg-BG"/>
        </a:p>
      </dgm:t>
    </dgm:pt>
    <dgm:pt modelId="{1F9B6E7C-D139-4BA1-9C11-2BB41999E9E5}">
      <dgm:prSet phldrT="[Text]"/>
      <dgm:spPr/>
      <dgm:t>
        <a:bodyPr/>
        <a:lstStyle/>
        <a:p>
          <a:r>
            <a:rPr lang="bg-BG" b="1" dirty="0" smtClean="0"/>
            <a:t>Мутационния профил на тумора</a:t>
          </a:r>
          <a:endParaRPr lang="bg-BG" b="1" dirty="0"/>
        </a:p>
      </dgm:t>
    </dgm:pt>
    <dgm:pt modelId="{ED765317-F270-4695-99ED-FC1E7EDED4FE}" type="parTrans" cxnId="{F5488442-9803-4B25-9FE3-7B816F93BD56}">
      <dgm:prSet/>
      <dgm:spPr/>
      <dgm:t>
        <a:bodyPr/>
        <a:lstStyle/>
        <a:p>
          <a:endParaRPr lang="bg-BG"/>
        </a:p>
      </dgm:t>
    </dgm:pt>
    <dgm:pt modelId="{59E42819-617E-4BDC-A33E-6549B990833F}" type="sibTrans" cxnId="{F5488442-9803-4B25-9FE3-7B816F93BD56}">
      <dgm:prSet/>
      <dgm:spPr/>
      <dgm:t>
        <a:bodyPr/>
        <a:lstStyle/>
        <a:p>
          <a:endParaRPr lang="bg-BG"/>
        </a:p>
      </dgm:t>
    </dgm:pt>
    <dgm:pt modelId="{4E576456-1FF2-459D-BD64-8646AF29C486}" type="pres">
      <dgm:prSet presAssocID="{7C2FBBD7-2B2F-42D8-891B-F7D9D47741CD}" presName="compositeShape" presStyleCnt="0">
        <dgm:presLayoutVars>
          <dgm:chMax val="7"/>
          <dgm:dir/>
          <dgm:resizeHandles val="exact"/>
        </dgm:presLayoutVars>
      </dgm:prSet>
      <dgm:spPr/>
    </dgm:pt>
    <dgm:pt modelId="{61707517-58C7-4E9F-B181-E6923ED5B5CA}" type="pres">
      <dgm:prSet presAssocID="{9DB109F3-70B8-4A2F-80D9-33EF50DE935F}" presName="circ1" presStyleLbl="vennNode1" presStyleIdx="0" presStyleCnt="3"/>
      <dgm:spPr/>
      <dgm:t>
        <a:bodyPr/>
        <a:lstStyle/>
        <a:p>
          <a:endParaRPr lang="bg-BG"/>
        </a:p>
      </dgm:t>
    </dgm:pt>
    <dgm:pt modelId="{83791EC3-1698-4C87-AD73-F016017AC0DB}" type="pres">
      <dgm:prSet presAssocID="{9DB109F3-70B8-4A2F-80D9-33EF50DE935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0B16BED-2403-459C-94A3-95EB3A2F85AF}" type="pres">
      <dgm:prSet presAssocID="{22148CF9-B60C-4566-A0D6-5CCA3F612123}" presName="circ2" presStyleLbl="vennNode1" presStyleIdx="1" presStyleCnt="3"/>
      <dgm:spPr/>
      <dgm:t>
        <a:bodyPr/>
        <a:lstStyle/>
        <a:p>
          <a:endParaRPr lang="bg-BG"/>
        </a:p>
      </dgm:t>
    </dgm:pt>
    <dgm:pt modelId="{7779E76C-BE85-49EF-92EF-84E13A39BC03}" type="pres">
      <dgm:prSet presAssocID="{22148CF9-B60C-4566-A0D6-5CCA3F61212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7BA653-B401-4461-AC25-7E45CC6D0518}" type="pres">
      <dgm:prSet presAssocID="{1F9B6E7C-D139-4BA1-9C11-2BB41999E9E5}" presName="circ3" presStyleLbl="vennNode1" presStyleIdx="2" presStyleCnt="3"/>
      <dgm:spPr/>
      <dgm:t>
        <a:bodyPr/>
        <a:lstStyle/>
        <a:p>
          <a:endParaRPr lang="bg-BG"/>
        </a:p>
      </dgm:t>
    </dgm:pt>
    <dgm:pt modelId="{31D06F3A-B735-4966-8905-4C8CB0BC7EF0}" type="pres">
      <dgm:prSet presAssocID="{1F9B6E7C-D139-4BA1-9C11-2BB41999E9E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388FC42-0035-4E72-A821-836724E3B9C2}" srcId="{7C2FBBD7-2B2F-42D8-891B-F7D9D47741CD}" destId="{22148CF9-B60C-4566-A0D6-5CCA3F612123}" srcOrd="1" destOrd="0" parTransId="{470EEF12-8F70-43E3-9C08-C9657F843CD2}" sibTransId="{9C37BAA7-00B2-4CB4-87EE-5D25AB432682}"/>
    <dgm:cxn modelId="{F5488442-9803-4B25-9FE3-7B816F93BD56}" srcId="{7C2FBBD7-2B2F-42D8-891B-F7D9D47741CD}" destId="{1F9B6E7C-D139-4BA1-9C11-2BB41999E9E5}" srcOrd="2" destOrd="0" parTransId="{ED765317-F270-4695-99ED-FC1E7EDED4FE}" sibTransId="{59E42819-617E-4BDC-A33E-6549B990833F}"/>
    <dgm:cxn modelId="{ACC70C9E-5988-410C-AFE7-10A6BE779120}" type="presOf" srcId="{7C2FBBD7-2B2F-42D8-891B-F7D9D47741CD}" destId="{4E576456-1FF2-459D-BD64-8646AF29C486}" srcOrd="0" destOrd="0" presId="urn:microsoft.com/office/officeart/2005/8/layout/venn1"/>
    <dgm:cxn modelId="{0D229DD5-C1A9-4BF0-A8F4-692DF7B451BE}" type="presOf" srcId="{22148CF9-B60C-4566-A0D6-5CCA3F612123}" destId="{A0B16BED-2403-459C-94A3-95EB3A2F85AF}" srcOrd="0" destOrd="0" presId="urn:microsoft.com/office/officeart/2005/8/layout/venn1"/>
    <dgm:cxn modelId="{6D7FA62D-67A2-4D0A-A907-48B7C63D303E}" srcId="{7C2FBBD7-2B2F-42D8-891B-F7D9D47741CD}" destId="{9DB109F3-70B8-4A2F-80D9-33EF50DE935F}" srcOrd="0" destOrd="0" parTransId="{FCFA2D35-E4BA-46BB-B8CC-98345E0B9E50}" sibTransId="{BFC53C3F-BD75-4498-B87B-F54E21E98D16}"/>
    <dgm:cxn modelId="{933AB59E-DF88-48B4-A148-4CFF16FBBA93}" type="presOf" srcId="{22148CF9-B60C-4566-A0D6-5CCA3F612123}" destId="{7779E76C-BE85-49EF-92EF-84E13A39BC03}" srcOrd="1" destOrd="0" presId="urn:microsoft.com/office/officeart/2005/8/layout/venn1"/>
    <dgm:cxn modelId="{B22836C3-2CF7-4888-8C60-E8C2302CF502}" type="presOf" srcId="{9DB109F3-70B8-4A2F-80D9-33EF50DE935F}" destId="{83791EC3-1698-4C87-AD73-F016017AC0DB}" srcOrd="1" destOrd="0" presId="urn:microsoft.com/office/officeart/2005/8/layout/venn1"/>
    <dgm:cxn modelId="{CEFF1393-199B-4D37-9322-CC078DAB8B3F}" type="presOf" srcId="{1F9B6E7C-D139-4BA1-9C11-2BB41999E9E5}" destId="{31D06F3A-B735-4966-8905-4C8CB0BC7EF0}" srcOrd="1" destOrd="0" presId="urn:microsoft.com/office/officeart/2005/8/layout/venn1"/>
    <dgm:cxn modelId="{49CDFBE8-449D-4050-8EDA-076DA7FF8750}" type="presOf" srcId="{9DB109F3-70B8-4A2F-80D9-33EF50DE935F}" destId="{61707517-58C7-4E9F-B181-E6923ED5B5CA}" srcOrd="0" destOrd="0" presId="urn:microsoft.com/office/officeart/2005/8/layout/venn1"/>
    <dgm:cxn modelId="{0FC559EB-589F-4673-85E8-2EB18D4CCB1C}" type="presOf" srcId="{1F9B6E7C-D139-4BA1-9C11-2BB41999E9E5}" destId="{E77BA653-B401-4461-AC25-7E45CC6D0518}" srcOrd="0" destOrd="0" presId="urn:microsoft.com/office/officeart/2005/8/layout/venn1"/>
    <dgm:cxn modelId="{7FC54DCF-E02B-4F70-8E9A-80207B533427}" type="presParOf" srcId="{4E576456-1FF2-459D-BD64-8646AF29C486}" destId="{61707517-58C7-4E9F-B181-E6923ED5B5CA}" srcOrd="0" destOrd="0" presId="urn:microsoft.com/office/officeart/2005/8/layout/venn1"/>
    <dgm:cxn modelId="{A6208DDB-1009-4B2F-AC1D-351C8557A49B}" type="presParOf" srcId="{4E576456-1FF2-459D-BD64-8646AF29C486}" destId="{83791EC3-1698-4C87-AD73-F016017AC0DB}" srcOrd="1" destOrd="0" presId="urn:microsoft.com/office/officeart/2005/8/layout/venn1"/>
    <dgm:cxn modelId="{AFEE0993-E9FA-4805-A8E7-72DB475B1DA8}" type="presParOf" srcId="{4E576456-1FF2-459D-BD64-8646AF29C486}" destId="{A0B16BED-2403-459C-94A3-95EB3A2F85AF}" srcOrd="2" destOrd="0" presId="urn:microsoft.com/office/officeart/2005/8/layout/venn1"/>
    <dgm:cxn modelId="{54C93681-A44D-4244-A5EC-B6ADBA11E498}" type="presParOf" srcId="{4E576456-1FF2-459D-BD64-8646AF29C486}" destId="{7779E76C-BE85-49EF-92EF-84E13A39BC03}" srcOrd="3" destOrd="0" presId="urn:microsoft.com/office/officeart/2005/8/layout/venn1"/>
    <dgm:cxn modelId="{69502215-ED52-4BB7-935D-90FCD315AA27}" type="presParOf" srcId="{4E576456-1FF2-459D-BD64-8646AF29C486}" destId="{E77BA653-B401-4461-AC25-7E45CC6D0518}" srcOrd="4" destOrd="0" presId="urn:microsoft.com/office/officeart/2005/8/layout/venn1"/>
    <dgm:cxn modelId="{95D1319D-2902-48B6-9768-76E44ED3CF00}" type="presParOf" srcId="{4E576456-1FF2-459D-BD64-8646AF29C486}" destId="{31D06F3A-B735-4966-8905-4C8CB0BC7EF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07517-58C7-4E9F-B181-E6923ED5B5CA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PD-L1 </a:t>
          </a:r>
          <a:r>
            <a:rPr lang="bg-BG" sz="2100" b="1" kern="1200" dirty="0" smtClean="0"/>
            <a:t>експресия от тумора</a:t>
          </a:r>
          <a:endParaRPr lang="bg-BG" sz="2100" b="1" kern="1200" dirty="0"/>
        </a:p>
      </dsp:txBody>
      <dsp:txXfrm>
        <a:off x="3119088" y="531800"/>
        <a:ext cx="1991423" cy="1222010"/>
      </dsp:txXfrm>
    </dsp:sp>
    <dsp:sp modelId="{A0B16BED-2403-459C-94A3-95EB3A2F85AF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/>
            <a:t>Инфилтрация на тумора от Т лимфоцити</a:t>
          </a:r>
          <a:endParaRPr lang="bg-BG" sz="2100" b="1" kern="1200" dirty="0"/>
        </a:p>
      </dsp:txBody>
      <dsp:txXfrm>
        <a:off x="4567396" y="2455334"/>
        <a:ext cx="1629346" cy="1493567"/>
      </dsp:txXfrm>
    </dsp:sp>
    <dsp:sp modelId="{E77BA653-B401-4461-AC25-7E45CC6D0518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/>
            <a:t>Мутационния профил на тумора</a:t>
          </a:r>
          <a:endParaRPr lang="bg-BG" sz="2100" b="1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DCFF8-2F0B-41A1-9B74-816E898FE331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B983-4D8E-43AC-8CB6-19B1F6E46B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627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B983-4D8E-43AC-8CB6-19B1F6E46BE6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198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398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882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6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116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296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084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06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559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6633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192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526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731E-0B3C-4B78-B940-509BFC8F68BC}" type="datetimeFigureOut">
              <a:rPr lang="bg-BG" smtClean="0"/>
              <a:t>14.11.2018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C9447-8FA1-42E3-9ABC-A5C27A7274E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715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Къде сме ние?</a:t>
            </a:r>
            <a:br>
              <a:rPr lang="bg-BG" sz="3200" b="1" dirty="0" smtClean="0"/>
            </a:br>
            <a:r>
              <a:rPr lang="bg-BG" sz="3200" b="1" dirty="0" smtClean="0"/>
              <a:t>Лимфом на Ходжкин</a:t>
            </a:r>
            <a:endParaRPr lang="bg-BG" sz="3200" b="1" dirty="0"/>
          </a:p>
        </p:txBody>
      </p:sp>
      <p:pic>
        <p:nvPicPr>
          <p:cNvPr id="10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8666" r="20000" b="10000"/>
          <a:stretch/>
        </p:blipFill>
        <p:spPr bwMode="auto">
          <a:xfrm>
            <a:off x="457200" y="1111383"/>
            <a:ext cx="8137220" cy="5441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228600" y="5320284"/>
            <a:ext cx="244602" cy="2423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Къде сме ние?</a:t>
            </a:r>
            <a:br>
              <a:rPr lang="bg-BG" sz="3200" b="1" dirty="0" smtClean="0"/>
            </a:br>
            <a:r>
              <a:rPr lang="bg-BG" sz="3200" b="1" dirty="0" smtClean="0"/>
              <a:t>Малигнен меланом</a:t>
            </a:r>
            <a:endParaRPr lang="bg-BG" sz="3200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9" t="11345" r="7715" b="15005"/>
          <a:stretch/>
        </p:blipFill>
        <p:spPr bwMode="auto">
          <a:xfrm>
            <a:off x="381000" y="990600"/>
            <a:ext cx="8414232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6200" y="5233198"/>
            <a:ext cx="304800" cy="32940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/>
              <a:t>Хетерогенност на авансиралото заболяване – причина за резистентност към конвенционалната терапия</a:t>
            </a:r>
            <a:endParaRPr lang="bg-BG" sz="3200" b="1" dirty="0"/>
          </a:p>
        </p:txBody>
      </p:sp>
      <p:pic>
        <p:nvPicPr>
          <p:cNvPr id="3074" name="Picture 2" descr="Ð ÐµÐ·ÑÐ»ÑÐ°Ñ Ñ Ð¸Ð·Ð¾Ð±ÑÐ°Ð¶ÐµÐ½Ð¸Ðµ Ð·Ð° heterogeneity metastases melano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29" y="1828800"/>
            <a:ext cx="849507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/>
              <a:t>Фактори, определящи чувствителността към чекпойнт инхибитори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0480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25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Къде сме ние? Лимфом на Ходжкин</vt:lpstr>
      <vt:lpstr>Къде сме ние? Малигнен меланом</vt:lpstr>
      <vt:lpstr>Хетерогенност на авансиралото заболяване – причина за резистентност към конвенционалната терапия</vt:lpstr>
      <vt:lpstr>Фактори, определящи чувствителността към чекпойнт инхибитори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Maya Bolpachova</cp:lastModifiedBy>
  <cp:revision>5</cp:revision>
  <dcterms:created xsi:type="dcterms:W3CDTF">2018-11-11T07:13:16Z</dcterms:created>
  <dcterms:modified xsi:type="dcterms:W3CDTF">2018-11-14T08:38:48Z</dcterms:modified>
</cp:coreProperties>
</file>